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89" r:id="rId10"/>
    <p:sldId id="290" r:id="rId11"/>
    <p:sldId id="264" r:id="rId12"/>
    <p:sldId id="265" r:id="rId13"/>
    <p:sldId id="266" r:id="rId14"/>
    <p:sldId id="267" r:id="rId15"/>
    <p:sldId id="268" r:id="rId16"/>
    <p:sldId id="269" r:id="rId17"/>
    <p:sldId id="270" r:id="rId18"/>
    <p:sldId id="271" r:id="rId19"/>
    <p:sldId id="272" r:id="rId20"/>
    <p:sldId id="273" r:id="rId21"/>
    <p:sldId id="274" r:id="rId22"/>
    <p:sldId id="291" r:id="rId23"/>
    <p:sldId id="275" r:id="rId24"/>
    <p:sldId id="276" r:id="rId25"/>
    <p:sldId id="277" r:id="rId26"/>
    <p:sldId id="278" r:id="rId27"/>
    <p:sldId id="280" r:id="rId28"/>
    <p:sldId id="281" r:id="rId29"/>
    <p:sldId id="279" r:id="rId30"/>
    <p:sldId id="282" r:id="rId31"/>
    <p:sldId id="283" r:id="rId32"/>
    <p:sldId id="284" r:id="rId33"/>
    <p:sldId id="285" r:id="rId34"/>
    <p:sldId id="293" r:id="rId35"/>
    <p:sldId id="287" r:id="rId36"/>
    <p:sldId id="292" r:id="rId37"/>
    <p:sldId id="28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2" d="100"/>
          <a:sy n="112" d="100"/>
        </p:scale>
        <p:origin x="-533" y="11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GB"/>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GB"/>
          </a:p>
        </p:txBody>
      </p:sp>
      <p:sp>
        <p:nvSpPr>
          <p:cNvPr id="4" name="عنصر نائب للتاريخ 3"/>
          <p:cNvSpPr>
            <a:spLocks noGrp="1"/>
          </p:cNvSpPr>
          <p:nvPr>
            <p:ph type="dt" sz="half" idx="10"/>
          </p:nvPr>
        </p:nvSpPr>
        <p:spPr/>
        <p:txBody>
          <a:bodyPr/>
          <a:lstStyle/>
          <a:p>
            <a:fld id="{3E31924C-0E59-429C-BFE2-ABE18BAA8CB9}" type="datetimeFigureOut">
              <a:rPr lang="en-GB" smtClean="0"/>
              <a:t>10/10/2022</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FA024DBD-26A9-4A4E-8B99-AF6EBE766F69}" type="slidenum">
              <a:rPr lang="en-GB" smtClean="0"/>
              <a:t>‹#›</a:t>
            </a:fld>
            <a:endParaRPr lang="en-GB"/>
          </a:p>
        </p:txBody>
      </p:sp>
    </p:spTree>
    <p:extLst>
      <p:ext uri="{BB962C8B-B14F-4D97-AF65-F5344CB8AC3E}">
        <p14:creationId xmlns:p14="http://schemas.microsoft.com/office/powerpoint/2010/main" val="882944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3E31924C-0E59-429C-BFE2-ABE18BAA8CB9}" type="datetimeFigureOut">
              <a:rPr lang="en-GB" smtClean="0"/>
              <a:t>10/10/2022</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FA024DBD-26A9-4A4E-8B99-AF6EBE766F69}" type="slidenum">
              <a:rPr lang="en-GB" smtClean="0"/>
              <a:t>‹#›</a:t>
            </a:fld>
            <a:endParaRPr lang="en-GB"/>
          </a:p>
        </p:txBody>
      </p:sp>
    </p:spTree>
    <p:extLst>
      <p:ext uri="{BB962C8B-B14F-4D97-AF65-F5344CB8AC3E}">
        <p14:creationId xmlns:p14="http://schemas.microsoft.com/office/powerpoint/2010/main" val="10653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3E31924C-0E59-429C-BFE2-ABE18BAA8CB9}" type="datetimeFigureOut">
              <a:rPr lang="en-GB" smtClean="0"/>
              <a:t>10/10/2022</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FA024DBD-26A9-4A4E-8B99-AF6EBE766F69}" type="slidenum">
              <a:rPr lang="en-GB" smtClean="0"/>
              <a:t>‹#›</a:t>
            </a:fld>
            <a:endParaRPr lang="en-GB"/>
          </a:p>
        </p:txBody>
      </p:sp>
    </p:spTree>
    <p:extLst>
      <p:ext uri="{BB962C8B-B14F-4D97-AF65-F5344CB8AC3E}">
        <p14:creationId xmlns:p14="http://schemas.microsoft.com/office/powerpoint/2010/main" val="4244255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3E31924C-0E59-429C-BFE2-ABE18BAA8CB9}" type="datetimeFigureOut">
              <a:rPr lang="en-GB" smtClean="0"/>
              <a:t>10/10/2022</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FA024DBD-26A9-4A4E-8B99-AF6EBE766F69}" type="slidenum">
              <a:rPr lang="en-GB" smtClean="0"/>
              <a:t>‹#›</a:t>
            </a:fld>
            <a:endParaRPr lang="en-GB"/>
          </a:p>
        </p:txBody>
      </p:sp>
    </p:spTree>
    <p:extLst>
      <p:ext uri="{BB962C8B-B14F-4D97-AF65-F5344CB8AC3E}">
        <p14:creationId xmlns:p14="http://schemas.microsoft.com/office/powerpoint/2010/main" val="4269872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E31924C-0E59-429C-BFE2-ABE18BAA8CB9}" type="datetimeFigureOut">
              <a:rPr lang="en-GB" smtClean="0"/>
              <a:t>10/10/2022</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FA024DBD-26A9-4A4E-8B99-AF6EBE766F69}" type="slidenum">
              <a:rPr lang="en-GB" smtClean="0"/>
              <a:t>‹#›</a:t>
            </a:fld>
            <a:endParaRPr lang="en-GB"/>
          </a:p>
        </p:txBody>
      </p:sp>
    </p:spTree>
    <p:extLst>
      <p:ext uri="{BB962C8B-B14F-4D97-AF65-F5344CB8AC3E}">
        <p14:creationId xmlns:p14="http://schemas.microsoft.com/office/powerpoint/2010/main" val="196068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تاريخ 4"/>
          <p:cNvSpPr>
            <a:spLocks noGrp="1"/>
          </p:cNvSpPr>
          <p:nvPr>
            <p:ph type="dt" sz="half" idx="10"/>
          </p:nvPr>
        </p:nvSpPr>
        <p:spPr/>
        <p:txBody>
          <a:bodyPr/>
          <a:lstStyle/>
          <a:p>
            <a:fld id="{3E31924C-0E59-429C-BFE2-ABE18BAA8CB9}" type="datetimeFigureOut">
              <a:rPr lang="en-GB" smtClean="0"/>
              <a:t>10/10/2022</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FA024DBD-26A9-4A4E-8B99-AF6EBE766F69}" type="slidenum">
              <a:rPr lang="en-GB" smtClean="0"/>
              <a:t>‹#›</a:t>
            </a:fld>
            <a:endParaRPr lang="en-GB"/>
          </a:p>
        </p:txBody>
      </p:sp>
    </p:spTree>
    <p:extLst>
      <p:ext uri="{BB962C8B-B14F-4D97-AF65-F5344CB8AC3E}">
        <p14:creationId xmlns:p14="http://schemas.microsoft.com/office/powerpoint/2010/main" val="111375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7" name="عنصر نائب للتاريخ 6"/>
          <p:cNvSpPr>
            <a:spLocks noGrp="1"/>
          </p:cNvSpPr>
          <p:nvPr>
            <p:ph type="dt" sz="half" idx="10"/>
          </p:nvPr>
        </p:nvSpPr>
        <p:spPr/>
        <p:txBody>
          <a:bodyPr/>
          <a:lstStyle/>
          <a:p>
            <a:fld id="{3E31924C-0E59-429C-BFE2-ABE18BAA8CB9}" type="datetimeFigureOut">
              <a:rPr lang="en-GB" smtClean="0"/>
              <a:t>10/10/2022</a:t>
            </a:fld>
            <a:endParaRPr lang="en-GB"/>
          </a:p>
        </p:txBody>
      </p:sp>
      <p:sp>
        <p:nvSpPr>
          <p:cNvPr id="8" name="عنصر نائب للتذييل 7"/>
          <p:cNvSpPr>
            <a:spLocks noGrp="1"/>
          </p:cNvSpPr>
          <p:nvPr>
            <p:ph type="ftr" sz="quarter" idx="11"/>
          </p:nvPr>
        </p:nvSpPr>
        <p:spPr/>
        <p:txBody>
          <a:bodyPr/>
          <a:lstStyle/>
          <a:p>
            <a:endParaRPr lang="en-GB"/>
          </a:p>
        </p:txBody>
      </p:sp>
      <p:sp>
        <p:nvSpPr>
          <p:cNvPr id="9" name="عنصر نائب لرقم الشريحة 8"/>
          <p:cNvSpPr>
            <a:spLocks noGrp="1"/>
          </p:cNvSpPr>
          <p:nvPr>
            <p:ph type="sldNum" sz="quarter" idx="12"/>
          </p:nvPr>
        </p:nvSpPr>
        <p:spPr/>
        <p:txBody>
          <a:bodyPr/>
          <a:lstStyle/>
          <a:p>
            <a:fld id="{FA024DBD-26A9-4A4E-8B99-AF6EBE766F69}" type="slidenum">
              <a:rPr lang="en-GB" smtClean="0"/>
              <a:t>‹#›</a:t>
            </a:fld>
            <a:endParaRPr lang="en-GB"/>
          </a:p>
        </p:txBody>
      </p:sp>
    </p:spTree>
    <p:extLst>
      <p:ext uri="{BB962C8B-B14F-4D97-AF65-F5344CB8AC3E}">
        <p14:creationId xmlns:p14="http://schemas.microsoft.com/office/powerpoint/2010/main" val="3391251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تاريخ 2"/>
          <p:cNvSpPr>
            <a:spLocks noGrp="1"/>
          </p:cNvSpPr>
          <p:nvPr>
            <p:ph type="dt" sz="half" idx="10"/>
          </p:nvPr>
        </p:nvSpPr>
        <p:spPr/>
        <p:txBody>
          <a:bodyPr/>
          <a:lstStyle/>
          <a:p>
            <a:fld id="{3E31924C-0E59-429C-BFE2-ABE18BAA8CB9}" type="datetimeFigureOut">
              <a:rPr lang="en-GB" smtClean="0"/>
              <a:t>10/10/2022</a:t>
            </a:fld>
            <a:endParaRPr lang="en-GB"/>
          </a:p>
        </p:txBody>
      </p:sp>
      <p:sp>
        <p:nvSpPr>
          <p:cNvPr id="4" name="عنصر نائب للتذييل 3"/>
          <p:cNvSpPr>
            <a:spLocks noGrp="1"/>
          </p:cNvSpPr>
          <p:nvPr>
            <p:ph type="ftr" sz="quarter" idx="11"/>
          </p:nvPr>
        </p:nvSpPr>
        <p:spPr/>
        <p:txBody>
          <a:bodyPr/>
          <a:lstStyle/>
          <a:p>
            <a:endParaRPr lang="en-GB"/>
          </a:p>
        </p:txBody>
      </p:sp>
      <p:sp>
        <p:nvSpPr>
          <p:cNvPr id="5" name="عنصر نائب لرقم الشريحة 4"/>
          <p:cNvSpPr>
            <a:spLocks noGrp="1"/>
          </p:cNvSpPr>
          <p:nvPr>
            <p:ph type="sldNum" sz="quarter" idx="12"/>
          </p:nvPr>
        </p:nvSpPr>
        <p:spPr/>
        <p:txBody>
          <a:bodyPr/>
          <a:lstStyle/>
          <a:p>
            <a:fld id="{FA024DBD-26A9-4A4E-8B99-AF6EBE766F69}" type="slidenum">
              <a:rPr lang="en-GB" smtClean="0"/>
              <a:t>‹#›</a:t>
            </a:fld>
            <a:endParaRPr lang="en-GB"/>
          </a:p>
        </p:txBody>
      </p:sp>
    </p:spTree>
    <p:extLst>
      <p:ext uri="{BB962C8B-B14F-4D97-AF65-F5344CB8AC3E}">
        <p14:creationId xmlns:p14="http://schemas.microsoft.com/office/powerpoint/2010/main" val="1358075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E31924C-0E59-429C-BFE2-ABE18BAA8CB9}" type="datetimeFigureOut">
              <a:rPr lang="en-GB" smtClean="0"/>
              <a:t>10/10/2022</a:t>
            </a:fld>
            <a:endParaRPr lang="en-GB"/>
          </a:p>
        </p:txBody>
      </p:sp>
      <p:sp>
        <p:nvSpPr>
          <p:cNvPr id="3" name="عنصر نائب للتذييل 2"/>
          <p:cNvSpPr>
            <a:spLocks noGrp="1"/>
          </p:cNvSpPr>
          <p:nvPr>
            <p:ph type="ftr" sz="quarter" idx="11"/>
          </p:nvPr>
        </p:nvSpPr>
        <p:spPr/>
        <p:txBody>
          <a:bodyPr/>
          <a:lstStyle/>
          <a:p>
            <a:endParaRPr lang="en-GB"/>
          </a:p>
        </p:txBody>
      </p:sp>
      <p:sp>
        <p:nvSpPr>
          <p:cNvPr id="4" name="عنصر نائب لرقم الشريحة 3"/>
          <p:cNvSpPr>
            <a:spLocks noGrp="1"/>
          </p:cNvSpPr>
          <p:nvPr>
            <p:ph type="sldNum" sz="quarter" idx="12"/>
          </p:nvPr>
        </p:nvSpPr>
        <p:spPr/>
        <p:txBody>
          <a:bodyPr/>
          <a:lstStyle/>
          <a:p>
            <a:fld id="{FA024DBD-26A9-4A4E-8B99-AF6EBE766F69}" type="slidenum">
              <a:rPr lang="en-GB" smtClean="0"/>
              <a:t>‹#›</a:t>
            </a:fld>
            <a:endParaRPr lang="en-GB"/>
          </a:p>
        </p:txBody>
      </p:sp>
    </p:spTree>
    <p:extLst>
      <p:ext uri="{BB962C8B-B14F-4D97-AF65-F5344CB8AC3E}">
        <p14:creationId xmlns:p14="http://schemas.microsoft.com/office/powerpoint/2010/main" val="131737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GB"/>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31924C-0E59-429C-BFE2-ABE18BAA8CB9}" type="datetimeFigureOut">
              <a:rPr lang="en-GB" smtClean="0"/>
              <a:t>10/10/2022</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FA024DBD-26A9-4A4E-8B99-AF6EBE766F69}" type="slidenum">
              <a:rPr lang="en-GB" smtClean="0"/>
              <a:t>‹#›</a:t>
            </a:fld>
            <a:endParaRPr lang="en-GB"/>
          </a:p>
        </p:txBody>
      </p:sp>
    </p:spTree>
    <p:extLst>
      <p:ext uri="{BB962C8B-B14F-4D97-AF65-F5344CB8AC3E}">
        <p14:creationId xmlns:p14="http://schemas.microsoft.com/office/powerpoint/2010/main" val="2292124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GB"/>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31924C-0E59-429C-BFE2-ABE18BAA8CB9}" type="datetimeFigureOut">
              <a:rPr lang="en-GB" smtClean="0"/>
              <a:t>10/10/2022</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FA024DBD-26A9-4A4E-8B99-AF6EBE766F69}" type="slidenum">
              <a:rPr lang="en-GB" smtClean="0"/>
              <a:t>‹#›</a:t>
            </a:fld>
            <a:endParaRPr lang="en-GB"/>
          </a:p>
        </p:txBody>
      </p:sp>
    </p:spTree>
    <p:extLst>
      <p:ext uri="{BB962C8B-B14F-4D97-AF65-F5344CB8AC3E}">
        <p14:creationId xmlns:p14="http://schemas.microsoft.com/office/powerpoint/2010/main" val="345466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1924C-0E59-429C-BFE2-ABE18BAA8CB9}" type="datetimeFigureOut">
              <a:rPr lang="en-GB" smtClean="0"/>
              <a:t>10/10/2022</a:t>
            </a:fld>
            <a:endParaRPr lang="en-GB"/>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024DBD-26A9-4A4E-8B99-AF6EBE766F69}" type="slidenum">
              <a:rPr lang="en-GB" smtClean="0"/>
              <a:t>‹#›</a:t>
            </a:fld>
            <a:endParaRPr lang="en-GB"/>
          </a:p>
        </p:txBody>
      </p:sp>
    </p:spTree>
    <p:extLst>
      <p:ext uri="{BB962C8B-B14F-4D97-AF65-F5344CB8AC3E}">
        <p14:creationId xmlns:p14="http://schemas.microsoft.com/office/powerpoint/2010/main" val="468087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GB" dirty="0" smtClean="0">
                <a:solidFill>
                  <a:srgbClr val="FF0000"/>
                </a:solidFill>
              </a:rPr>
              <a:t>Introduction and degeneration </a:t>
            </a:r>
            <a:endParaRPr lang="en-GB" dirty="0">
              <a:solidFill>
                <a:srgbClr val="FF0000"/>
              </a:solidFill>
            </a:endParaRPr>
          </a:p>
        </p:txBody>
      </p:sp>
      <p:sp>
        <p:nvSpPr>
          <p:cNvPr id="3" name="عنوان فرعي 2"/>
          <p:cNvSpPr>
            <a:spLocks noGrp="1"/>
          </p:cNvSpPr>
          <p:nvPr>
            <p:ph type="subTitle" idx="1"/>
          </p:nvPr>
        </p:nvSpPr>
        <p:spPr/>
        <p:txBody>
          <a:bodyPr/>
          <a:lstStyle/>
          <a:p>
            <a:r>
              <a:rPr lang="en-GB" dirty="0" smtClean="0"/>
              <a:t>By lecturer dr. Yasmeen Jasim</a:t>
            </a:r>
            <a:endParaRPr lang="en-GB" dirty="0"/>
          </a:p>
        </p:txBody>
      </p:sp>
    </p:spTree>
    <p:extLst>
      <p:ext uri="{BB962C8B-B14F-4D97-AF65-F5344CB8AC3E}">
        <p14:creationId xmlns:p14="http://schemas.microsoft.com/office/powerpoint/2010/main" val="4065338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867400"/>
          </a:xfrm>
        </p:spPr>
        <p:txBody>
          <a:bodyPr>
            <a:normAutofit fontScale="92500"/>
          </a:bodyPr>
          <a:lstStyle/>
          <a:p>
            <a:r>
              <a:rPr lang="en-US" dirty="0" smtClean="0">
                <a:solidFill>
                  <a:srgbClr val="FF0000"/>
                </a:solidFill>
              </a:rPr>
              <a:t>Macroscopic changes </a:t>
            </a:r>
            <a:r>
              <a:rPr lang="en-US" dirty="0" smtClean="0"/>
              <a:t>consist </a:t>
            </a:r>
            <a:r>
              <a:rPr lang="en-US" dirty="0"/>
              <a:t>of examination of diseased </a:t>
            </a:r>
            <a:r>
              <a:rPr lang="en-US" dirty="0" smtClean="0"/>
              <a:t>tissues with </a:t>
            </a:r>
            <a:r>
              <a:rPr lang="en-US" dirty="0"/>
              <a:t>the naked eye (gross </a:t>
            </a:r>
            <a:r>
              <a:rPr lang="en-US" dirty="0" smtClean="0"/>
              <a:t>).</a:t>
            </a:r>
          </a:p>
          <a:p>
            <a:r>
              <a:rPr lang="en-US" dirty="0" smtClean="0">
                <a:solidFill>
                  <a:srgbClr val="FF0000"/>
                </a:solidFill>
              </a:rPr>
              <a:t> </a:t>
            </a:r>
            <a:r>
              <a:rPr lang="en-US" dirty="0">
                <a:solidFill>
                  <a:srgbClr val="FF0000"/>
                </a:solidFill>
              </a:rPr>
              <a:t>Microscopic examination </a:t>
            </a:r>
            <a:r>
              <a:rPr lang="en-US" dirty="0"/>
              <a:t>consist of examination of diseased tissues with </a:t>
            </a:r>
            <a:r>
              <a:rPr lang="en-US" dirty="0" smtClean="0"/>
              <a:t>the microscope.</a:t>
            </a:r>
          </a:p>
          <a:p>
            <a:r>
              <a:rPr lang="en-US" dirty="0" smtClean="0">
                <a:solidFill>
                  <a:srgbClr val="FF0000"/>
                </a:solidFill>
              </a:rPr>
              <a:t>Symptoms </a:t>
            </a:r>
            <a:r>
              <a:rPr lang="en-US" dirty="0" smtClean="0"/>
              <a:t>include the signs of disease.</a:t>
            </a:r>
          </a:p>
          <a:p>
            <a:r>
              <a:rPr lang="en-US" dirty="0">
                <a:solidFill>
                  <a:srgbClr val="FF0000"/>
                </a:solidFill>
              </a:rPr>
              <a:t>Necropsy</a:t>
            </a:r>
            <a:r>
              <a:rPr lang="en-US" dirty="0"/>
              <a:t> : an examination and dissection  of a dead  body to  determine cause  of death or  the changes  produced  by </a:t>
            </a:r>
            <a:r>
              <a:rPr lang="en-US" dirty="0" smtClean="0"/>
              <a:t>disease.</a:t>
            </a:r>
          </a:p>
          <a:p>
            <a:r>
              <a:rPr lang="en-US" dirty="0"/>
              <a:t>In summary, pathology studies:-</a:t>
            </a:r>
          </a:p>
          <a:p>
            <a:r>
              <a:rPr lang="en-US" dirty="0"/>
              <a:t>Etiology </a:t>
            </a:r>
            <a:r>
              <a:rPr lang="en-US" dirty="0" smtClean="0"/>
              <a:t>// </a:t>
            </a:r>
            <a:r>
              <a:rPr lang="en-US" dirty="0"/>
              <a:t>Pathogenesis </a:t>
            </a:r>
            <a:r>
              <a:rPr lang="en-US" dirty="0" smtClean="0"/>
              <a:t>//Morphologic </a:t>
            </a:r>
            <a:r>
              <a:rPr lang="en-US" dirty="0"/>
              <a:t>changes </a:t>
            </a:r>
            <a:r>
              <a:rPr lang="en-US" dirty="0" smtClean="0"/>
              <a:t>//Clinical </a:t>
            </a:r>
            <a:r>
              <a:rPr lang="en-US" dirty="0"/>
              <a:t>features &amp; Prognosis of </a:t>
            </a:r>
            <a:r>
              <a:rPr lang="en-US" dirty="0" smtClean="0"/>
              <a:t>all diseases</a:t>
            </a:r>
            <a:r>
              <a:rPr lang="en-US" dirty="0"/>
              <a:t>. </a:t>
            </a:r>
          </a:p>
        </p:txBody>
      </p:sp>
    </p:spTree>
    <p:extLst>
      <p:ext uri="{BB962C8B-B14F-4D97-AF65-F5344CB8AC3E}">
        <p14:creationId xmlns:p14="http://schemas.microsoft.com/office/powerpoint/2010/main" val="2412215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en-GB" dirty="0" smtClean="0">
                <a:solidFill>
                  <a:srgbClr val="FF0000"/>
                </a:solidFill>
              </a:rPr>
              <a:t>Cell injury</a:t>
            </a:r>
            <a:endParaRPr lang="en-GB" dirty="0">
              <a:solidFill>
                <a:srgbClr val="FF0000"/>
              </a:solidFill>
            </a:endParaRPr>
          </a:p>
        </p:txBody>
      </p:sp>
      <p:sp>
        <p:nvSpPr>
          <p:cNvPr id="3" name="عنصر نائب للمحتوى 2"/>
          <p:cNvSpPr>
            <a:spLocks noGrp="1"/>
          </p:cNvSpPr>
          <p:nvPr>
            <p:ph idx="1"/>
          </p:nvPr>
        </p:nvSpPr>
        <p:spPr>
          <a:xfrm>
            <a:off x="457200" y="1340768"/>
            <a:ext cx="8229600" cy="4785395"/>
          </a:xfrm>
        </p:spPr>
        <p:txBody>
          <a:bodyPr/>
          <a:lstStyle/>
          <a:p>
            <a:r>
              <a:rPr lang="en-GB" dirty="0" smtClean="0"/>
              <a:t>Cell injury is defined as a variety of stresses a cell encounters as a result of changes in its internal and external environment</a:t>
            </a:r>
            <a:endParaRPr lang="en-GB" dirty="0"/>
          </a:p>
        </p:txBody>
      </p:sp>
    </p:spTree>
    <p:extLst>
      <p:ext uri="{BB962C8B-B14F-4D97-AF65-F5344CB8AC3E}">
        <p14:creationId xmlns:p14="http://schemas.microsoft.com/office/powerpoint/2010/main" val="137769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r>
              <a:rPr lang="en-GB" dirty="0" smtClean="0"/>
              <a:t>The cells may be broadly injured by two major ways: A. By genetic causes </a:t>
            </a:r>
          </a:p>
          <a:p>
            <a:r>
              <a:rPr lang="en-GB" dirty="0" smtClean="0"/>
              <a:t>B. By acquired causes</a:t>
            </a:r>
            <a:endParaRPr lang="en-GB" dirty="0"/>
          </a:p>
        </p:txBody>
      </p:sp>
    </p:spTree>
    <p:extLst>
      <p:ext uri="{BB962C8B-B14F-4D97-AF65-F5344CB8AC3E}">
        <p14:creationId xmlns:p14="http://schemas.microsoft.com/office/powerpoint/2010/main" val="3051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en-GB" dirty="0" smtClean="0"/>
              <a:t>Causes of cell injury </a:t>
            </a:r>
            <a:endParaRPr lang="en-GB" dirty="0"/>
          </a:p>
        </p:txBody>
      </p:sp>
      <p:sp>
        <p:nvSpPr>
          <p:cNvPr id="3" name="عنصر نائب للمحتوى 2"/>
          <p:cNvSpPr>
            <a:spLocks noGrp="1"/>
          </p:cNvSpPr>
          <p:nvPr>
            <p:ph idx="1"/>
          </p:nvPr>
        </p:nvSpPr>
        <p:spPr>
          <a:xfrm>
            <a:off x="457200" y="908720"/>
            <a:ext cx="8229600" cy="5217443"/>
          </a:xfrm>
        </p:spPr>
        <p:txBody>
          <a:bodyPr>
            <a:normAutofit/>
          </a:bodyPr>
          <a:lstStyle/>
          <a:p>
            <a:r>
              <a:rPr lang="en-GB" sz="2000" dirty="0" smtClean="0"/>
              <a:t>1. Hypoxia and </a:t>
            </a:r>
            <a:r>
              <a:rPr lang="en-GB" sz="2000" dirty="0" err="1" smtClean="0"/>
              <a:t>ischaemia</a:t>
            </a:r>
            <a:r>
              <a:rPr lang="en-GB" sz="2000" dirty="0" smtClean="0"/>
              <a:t> </a:t>
            </a:r>
          </a:p>
          <a:p>
            <a:r>
              <a:rPr lang="en-GB" sz="2000" dirty="0" smtClean="0"/>
              <a:t>2. Physical agents </a:t>
            </a:r>
          </a:p>
          <a:p>
            <a:r>
              <a:rPr lang="en-GB" sz="2000" dirty="0" smtClean="0"/>
              <a:t>3. Chemical agents and drugs </a:t>
            </a:r>
          </a:p>
          <a:p>
            <a:r>
              <a:rPr lang="en-GB" sz="2000" dirty="0" smtClean="0"/>
              <a:t>4. Microbial agents </a:t>
            </a:r>
          </a:p>
          <a:p>
            <a:r>
              <a:rPr lang="en-GB" sz="2000" dirty="0" smtClean="0"/>
              <a:t>5. Immunologic agents </a:t>
            </a:r>
          </a:p>
          <a:p>
            <a:r>
              <a:rPr lang="en-GB" sz="2000" dirty="0" smtClean="0"/>
              <a:t>6. Nutritional derangements </a:t>
            </a:r>
          </a:p>
          <a:p>
            <a:r>
              <a:rPr lang="en-GB" sz="2000" dirty="0" smtClean="0"/>
              <a:t>7. Aging </a:t>
            </a:r>
          </a:p>
          <a:p>
            <a:r>
              <a:rPr lang="en-GB" sz="2000" dirty="0" smtClean="0"/>
              <a:t>8. Psychogenic diseases </a:t>
            </a:r>
          </a:p>
          <a:p>
            <a:r>
              <a:rPr lang="en-GB" sz="2000" dirty="0" smtClean="0"/>
              <a:t>9. Idiopathic diseases.</a:t>
            </a:r>
            <a:endParaRPr lang="en-GB" sz="2000" dirty="0"/>
          </a:p>
        </p:txBody>
      </p:sp>
    </p:spTree>
    <p:extLst>
      <p:ext uri="{BB962C8B-B14F-4D97-AF65-F5344CB8AC3E}">
        <p14:creationId xmlns:p14="http://schemas.microsoft.com/office/powerpoint/2010/main" val="2819417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en-GB" dirty="0" smtClean="0">
                <a:solidFill>
                  <a:srgbClr val="FF0000"/>
                </a:solidFill>
              </a:rPr>
              <a:t>Hypoxia and </a:t>
            </a:r>
            <a:r>
              <a:rPr lang="en-GB" dirty="0" err="1" smtClean="0">
                <a:solidFill>
                  <a:srgbClr val="FF0000"/>
                </a:solidFill>
              </a:rPr>
              <a:t>ischaemia</a:t>
            </a:r>
            <a:endParaRPr lang="en-GB" dirty="0">
              <a:solidFill>
                <a:srgbClr val="FF0000"/>
              </a:solidFill>
            </a:endParaRPr>
          </a:p>
        </p:txBody>
      </p:sp>
      <p:sp>
        <p:nvSpPr>
          <p:cNvPr id="3" name="عنصر نائب للمحتوى 2"/>
          <p:cNvSpPr>
            <a:spLocks noGrp="1"/>
          </p:cNvSpPr>
          <p:nvPr>
            <p:ph idx="1"/>
          </p:nvPr>
        </p:nvSpPr>
        <p:spPr>
          <a:xfrm>
            <a:off x="395536" y="1196752"/>
            <a:ext cx="8229600" cy="4525963"/>
          </a:xfrm>
        </p:spPr>
        <p:txBody>
          <a:bodyPr/>
          <a:lstStyle/>
          <a:p>
            <a:r>
              <a:rPr lang="en-GB" dirty="0" smtClean="0"/>
              <a:t>Deficiency of oxygen or hypoxia results in failure to carry out these activities by the cells. Hypoxia is the most common cause of cell injury. Hypoxia may result from the following: The most common mechanism of hypoxic cell injury is by reduced supply of blood to cells due to interruption i.e. </a:t>
            </a:r>
            <a:r>
              <a:rPr lang="en-GB" dirty="0" err="1" smtClean="0"/>
              <a:t>ischaemia</a:t>
            </a:r>
            <a:r>
              <a:rPr lang="en-GB" dirty="0" smtClean="0"/>
              <a:t>.</a:t>
            </a:r>
            <a:endParaRPr lang="en-GB" dirty="0"/>
          </a:p>
        </p:txBody>
      </p:sp>
    </p:spTree>
    <p:extLst>
      <p:ext uri="{BB962C8B-B14F-4D97-AF65-F5344CB8AC3E}">
        <p14:creationId xmlns:p14="http://schemas.microsoft.com/office/powerpoint/2010/main" val="2888357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endParaRPr lang="en-GB" dirty="0"/>
          </a:p>
        </p:txBody>
      </p:sp>
      <p:sp>
        <p:nvSpPr>
          <p:cNvPr id="3" name="عنصر نائب للمحتوى 2"/>
          <p:cNvSpPr>
            <a:spLocks noGrp="1"/>
          </p:cNvSpPr>
          <p:nvPr>
            <p:ph idx="1"/>
          </p:nvPr>
        </p:nvSpPr>
        <p:spPr>
          <a:xfrm>
            <a:off x="457200" y="1268760"/>
            <a:ext cx="8229600" cy="4857403"/>
          </a:xfrm>
        </p:spPr>
        <p:txBody>
          <a:bodyPr>
            <a:normAutofit fontScale="92500" lnSpcReduction="10000"/>
          </a:bodyPr>
          <a:lstStyle/>
          <a:p>
            <a:r>
              <a:rPr lang="en-GB" dirty="0" smtClean="0"/>
              <a:t>However, hypoxia may result from other causes as well e.g. disorders of oxygen-carrying RBCs (e.g. anaemia, carbon monoxide poisoning), heart diseases, lung diseases and increased demand of tissues.</a:t>
            </a:r>
          </a:p>
          <a:p>
            <a:r>
              <a:rPr lang="en-GB" dirty="0" smtClean="0"/>
              <a:t>2. </a:t>
            </a:r>
            <a:r>
              <a:rPr lang="en-GB" dirty="0" smtClean="0">
                <a:solidFill>
                  <a:srgbClr val="FF0000"/>
                </a:solidFill>
              </a:rPr>
              <a:t>PHYSICAL AGENTS</a:t>
            </a:r>
            <a:r>
              <a:rPr lang="en-GB" dirty="0" smtClean="0"/>
              <a:t>. Physical agents in causation of disease are as under: mechanical trauma (e.g. road accidents); thermal trauma (e.g. by heat and cold); electricity; radiation (e.g. ultraviolet and ionising); and rapid changes in atmospheric pressure.</a:t>
            </a:r>
            <a:endParaRPr lang="en-GB" dirty="0"/>
          </a:p>
        </p:txBody>
      </p:sp>
    </p:spTree>
    <p:extLst>
      <p:ext uri="{BB962C8B-B14F-4D97-AF65-F5344CB8AC3E}">
        <p14:creationId xmlns:p14="http://schemas.microsoft.com/office/powerpoint/2010/main" val="2187920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74042"/>
          </a:xfrm>
        </p:spPr>
        <p:txBody>
          <a:bodyPr>
            <a:normAutofit fontScale="90000"/>
          </a:bodyPr>
          <a:lstStyle/>
          <a:p>
            <a:endParaRPr lang="en-GB" dirty="0"/>
          </a:p>
        </p:txBody>
      </p:sp>
      <p:sp>
        <p:nvSpPr>
          <p:cNvPr id="3" name="عنصر نائب للمحتوى 2"/>
          <p:cNvSpPr>
            <a:spLocks noGrp="1"/>
          </p:cNvSpPr>
          <p:nvPr>
            <p:ph idx="1"/>
          </p:nvPr>
        </p:nvSpPr>
        <p:spPr>
          <a:xfrm>
            <a:off x="457200" y="836712"/>
            <a:ext cx="8229600" cy="5289451"/>
          </a:xfrm>
        </p:spPr>
        <p:txBody>
          <a:bodyPr>
            <a:noAutofit/>
          </a:bodyPr>
          <a:lstStyle/>
          <a:p>
            <a:r>
              <a:rPr lang="en-GB" sz="2400" dirty="0" smtClean="0">
                <a:solidFill>
                  <a:srgbClr val="FF0000"/>
                </a:solidFill>
              </a:rPr>
              <a:t>3. CHEMICALS AND DRUGS</a:t>
            </a:r>
            <a:r>
              <a:rPr lang="en-GB" sz="2400" dirty="0" smtClean="0"/>
              <a:t>. An ever increasing list of chemical agents and drugs may cause cell injury. Important examples include the following: chemical poisons such as cyanide, arsenic, mercury; strong acids and alkalis; environmental pollutants; insecticides and pesticides; oxygen at high concentrations; hypertonic glucose and salt; social agents such as alcohol and narcotic drugs; and therapeutic administration of drugs. </a:t>
            </a:r>
          </a:p>
          <a:p>
            <a:r>
              <a:rPr lang="en-GB" sz="2400" dirty="0" smtClean="0">
                <a:solidFill>
                  <a:srgbClr val="FF0000"/>
                </a:solidFill>
              </a:rPr>
              <a:t>4. MICROBIAL AGENTS</a:t>
            </a:r>
            <a:r>
              <a:rPr lang="en-GB" sz="2400" dirty="0" smtClean="0"/>
              <a:t>. Injuries by microbes include infections caused by bacteria, </a:t>
            </a:r>
            <a:r>
              <a:rPr lang="en-GB" sz="2400" dirty="0" err="1" smtClean="0"/>
              <a:t>rickettsiae</a:t>
            </a:r>
            <a:r>
              <a:rPr lang="en-GB" sz="2400" dirty="0" smtClean="0"/>
              <a:t>, viruses, fungi, protozoa, </a:t>
            </a:r>
            <a:r>
              <a:rPr lang="en-GB" sz="2400" dirty="0" err="1" smtClean="0"/>
              <a:t>metazoa</a:t>
            </a:r>
            <a:r>
              <a:rPr lang="en-GB" sz="2400" dirty="0" smtClean="0"/>
              <a:t>, and other parasites.</a:t>
            </a:r>
            <a:endParaRPr lang="en-GB" sz="2400" dirty="0"/>
          </a:p>
        </p:txBody>
      </p:sp>
    </p:spTree>
    <p:extLst>
      <p:ext uri="{BB962C8B-B14F-4D97-AF65-F5344CB8AC3E}">
        <p14:creationId xmlns:p14="http://schemas.microsoft.com/office/powerpoint/2010/main" val="1185139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normAutofit fontScale="77500" lnSpcReduction="20000"/>
          </a:bodyPr>
          <a:lstStyle/>
          <a:p>
            <a:r>
              <a:rPr lang="en-GB" dirty="0" smtClean="0">
                <a:solidFill>
                  <a:srgbClr val="FF0000"/>
                </a:solidFill>
              </a:rPr>
              <a:t>5. IMMUNOLOGIC AGENTS</a:t>
            </a:r>
            <a:r>
              <a:rPr lang="en-GB" dirty="0" smtClean="0"/>
              <a:t>. Immunity is a ‘</a:t>
            </a:r>
            <a:r>
              <a:rPr lang="en-GB" dirty="0" err="1" smtClean="0"/>
              <a:t>doubleedged</a:t>
            </a:r>
            <a:r>
              <a:rPr lang="en-GB" dirty="0" smtClean="0"/>
              <a:t> sword’—it protects the host against various injurious agents but it may also turn lethal and cause cell injury e.g. hypersensitivity reactions; anaphylactic reactions; and autoimmune diseases. Immunologic tissue injury </a:t>
            </a:r>
          </a:p>
          <a:p>
            <a:r>
              <a:rPr lang="en-GB" dirty="0" smtClean="0">
                <a:solidFill>
                  <a:srgbClr val="FF0000"/>
                </a:solidFill>
              </a:rPr>
              <a:t>6. NUTRITIONAL DERANGEMENTS</a:t>
            </a:r>
            <a:r>
              <a:rPr lang="en-GB" dirty="0" smtClean="0"/>
              <a:t>. A deficiency or an excess of nutrients may result in nutritional imbalances. Nutritional deficiency diseases may be due to overall deficiency of nutrients (e.g. starvation), of protein calorie of minerals (e.g. anaemia), or of trace elements. Nutritional excess is a problem of affluent societies resulting in obesity, atherosclerosis, heart disease and hypertension.</a:t>
            </a:r>
            <a:endParaRPr lang="en-GB" dirty="0"/>
          </a:p>
        </p:txBody>
      </p:sp>
    </p:spTree>
    <p:extLst>
      <p:ext uri="{BB962C8B-B14F-4D97-AF65-F5344CB8AC3E}">
        <p14:creationId xmlns:p14="http://schemas.microsoft.com/office/powerpoint/2010/main" val="4167781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r>
              <a:rPr lang="en-GB" dirty="0" smtClean="0">
                <a:solidFill>
                  <a:srgbClr val="FF0000"/>
                </a:solidFill>
              </a:rPr>
              <a:t>7.AGING. </a:t>
            </a:r>
            <a:r>
              <a:rPr lang="en-GB" dirty="0" smtClean="0"/>
              <a:t>Cellular aging or senescence leads to impaired ability of the cells to undergo replication and repair, and ultimately lead to cell death culminating in death of the individual. </a:t>
            </a:r>
          </a:p>
          <a:p>
            <a:r>
              <a:rPr lang="en-GB" dirty="0" smtClean="0"/>
              <a:t>9. </a:t>
            </a:r>
            <a:r>
              <a:rPr lang="en-GB" dirty="0" smtClean="0">
                <a:solidFill>
                  <a:srgbClr val="FF0000"/>
                </a:solidFill>
              </a:rPr>
              <a:t>IDIOPATHIC DISEASES</a:t>
            </a:r>
            <a:r>
              <a:rPr lang="en-GB" dirty="0" smtClean="0"/>
              <a:t>. Idiopathic means “of unknown cause”f2</a:t>
            </a:r>
            <a:endParaRPr lang="en-GB" dirty="0"/>
          </a:p>
        </p:txBody>
      </p:sp>
    </p:spTree>
    <p:extLst>
      <p:ext uri="{BB962C8B-B14F-4D97-AF65-F5344CB8AC3E}">
        <p14:creationId xmlns:p14="http://schemas.microsoft.com/office/powerpoint/2010/main" val="3254579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chemeClr val="tx2">
                    <a:lumMod val="60000"/>
                    <a:lumOff val="40000"/>
                  </a:schemeClr>
                </a:solidFill>
              </a:rPr>
              <a:t>Type of cell injury</a:t>
            </a:r>
            <a:endParaRPr lang="en-GB" dirty="0"/>
          </a:p>
        </p:txBody>
      </p:sp>
      <p:sp>
        <p:nvSpPr>
          <p:cNvPr id="3" name="عنصر نائب للمحتوى 2"/>
          <p:cNvSpPr>
            <a:spLocks noGrp="1"/>
          </p:cNvSpPr>
          <p:nvPr>
            <p:ph idx="1"/>
          </p:nvPr>
        </p:nvSpPr>
        <p:spPr/>
        <p:txBody>
          <a:bodyPr/>
          <a:lstStyle/>
          <a:p>
            <a:pPr marL="0" indent="0">
              <a:buNone/>
            </a:pPr>
            <a:r>
              <a:rPr lang="en-US" sz="3600" dirty="0" smtClean="0">
                <a:solidFill>
                  <a:srgbClr val="FF0000"/>
                </a:solidFill>
              </a:rPr>
              <a:t>  Depending on severity and period  of causative agents</a:t>
            </a:r>
            <a:r>
              <a:rPr lang="en-US" sz="3600" dirty="0" smtClean="0">
                <a:solidFill>
                  <a:schemeClr val="accent6">
                    <a:lumMod val="75000"/>
                  </a:schemeClr>
                </a:solidFill>
              </a:rPr>
              <a:t>: cell injury divided into</a:t>
            </a:r>
          </a:p>
          <a:p>
            <a:r>
              <a:rPr lang="en-US" sz="3600" dirty="0" smtClean="0">
                <a:solidFill>
                  <a:schemeClr val="accent6">
                    <a:lumMod val="75000"/>
                  </a:schemeClr>
                </a:solidFill>
              </a:rPr>
              <a:t>Reversible changes </a:t>
            </a:r>
            <a:r>
              <a:rPr lang="en-US" dirty="0" smtClean="0"/>
              <a:t>(degeneration)</a:t>
            </a:r>
          </a:p>
          <a:p>
            <a:r>
              <a:rPr lang="en-US" sz="3600" dirty="0" smtClean="0">
                <a:solidFill>
                  <a:schemeClr val="accent6">
                    <a:lumMod val="75000"/>
                  </a:schemeClr>
                </a:solidFill>
              </a:rPr>
              <a:t>Irreversible changes </a:t>
            </a:r>
            <a:r>
              <a:rPr lang="en-US" dirty="0" smtClean="0"/>
              <a:t>(necrosis or cell death)</a:t>
            </a:r>
          </a:p>
          <a:p>
            <a:r>
              <a:rPr lang="en-US" sz="4000" dirty="0" smtClean="0">
                <a:solidFill>
                  <a:schemeClr val="accent6">
                    <a:lumMod val="75000"/>
                  </a:schemeClr>
                </a:solidFill>
              </a:rPr>
              <a:t>Adaptation</a:t>
            </a:r>
            <a:r>
              <a:rPr lang="en-US" dirty="0" smtClean="0"/>
              <a:t>.</a:t>
            </a:r>
          </a:p>
          <a:p>
            <a:endParaRPr lang="en-GB" dirty="0"/>
          </a:p>
        </p:txBody>
      </p:sp>
    </p:spTree>
    <p:extLst>
      <p:ext uri="{BB962C8B-B14F-4D97-AF65-F5344CB8AC3E}">
        <p14:creationId xmlns:p14="http://schemas.microsoft.com/office/powerpoint/2010/main" val="718865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normAutofit/>
          </a:bodyPr>
          <a:lstStyle/>
          <a:p>
            <a:r>
              <a:rPr lang="en-GB" sz="2800" dirty="0" smtClean="0">
                <a:solidFill>
                  <a:schemeClr val="accent2">
                    <a:lumMod val="50000"/>
                  </a:schemeClr>
                </a:solidFill>
              </a:rPr>
              <a:t>DEFINITION OF PATHOLOGY </a:t>
            </a:r>
          </a:p>
          <a:p>
            <a:r>
              <a:rPr lang="en-GB" sz="2800" dirty="0" smtClean="0"/>
              <a:t>The word </a:t>
            </a:r>
            <a:r>
              <a:rPr lang="en-GB" sz="2800" dirty="0" smtClean="0">
                <a:solidFill>
                  <a:schemeClr val="accent2">
                    <a:lumMod val="75000"/>
                  </a:schemeClr>
                </a:solidFill>
              </a:rPr>
              <a:t>‘Pathology</a:t>
            </a:r>
            <a:r>
              <a:rPr lang="en-GB" sz="2800" dirty="0" smtClean="0"/>
              <a:t>’ is derived from two Greek words—pathos meaning suffering, and logos meaning study.</a:t>
            </a:r>
          </a:p>
          <a:p>
            <a:r>
              <a:rPr lang="en-GB" sz="2800" dirty="0" smtClean="0">
                <a:solidFill>
                  <a:schemeClr val="accent2">
                    <a:lumMod val="75000"/>
                  </a:schemeClr>
                </a:solidFill>
              </a:rPr>
              <a:t> Pathology </a:t>
            </a:r>
            <a:r>
              <a:rPr lang="en-GB" sz="2800" dirty="0" smtClean="0"/>
              <a:t>is, thus, scientific study of structure and function of the body in disease; or in other words, pathology consists of the abnormalities that occur in normal anatomy (including histology) and physiology owing to disease. </a:t>
            </a:r>
            <a:endParaRPr lang="en-GB" sz="2800" dirty="0"/>
          </a:p>
        </p:txBody>
      </p:sp>
    </p:spTree>
    <p:extLst>
      <p:ext uri="{BB962C8B-B14F-4D97-AF65-F5344CB8AC3E}">
        <p14:creationId xmlns:p14="http://schemas.microsoft.com/office/powerpoint/2010/main" val="1221629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endParaRPr lang="en-GB" dirty="0"/>
          </a:p>
        </p:txBody>
      </p:sp>
      <p:sp>
        <p:nvSpPr>
          <p:cNvPr id="3" name="عنصر نائب للمحتوى 2"/>
          <p:cNvSpPr>
            <a:spLocks noGrp="1"/>
          </p:cNvSpPr>
          <p:nvPr>
            <p:ph idx="1"/>
          </p:nvPr>
        </p:nvSpPr>
        <p:spPr>
          <a:xfrm>
            <a:off x="457200" y="836712"/>
            <a:ext cx="8229600" cy="5289451"/>
          </a:xfrm>
        </p:spPr>
        <p:txBody>
          <a:bodyPr/>
          <a:lstStyle/>
          <a:p>
            <a:r>
              <a:rPr lang="en-US" sz="2000" dirty="0" smtClean="0">
                <a:solidFill>
                  <a:srgbClr val="FF0000"/>
                </a:solidFill>
              </a:rPr>
              <a:t>Degeneration</a:t>
            </a:r>
            <a:r>
              <a:rPr lang="en-US" sz="2000" dirty="0" smtClean="0"/>
              <a:t> :reversal change in which the cell return to normal after remove the stress or causative agents.  Ch. By. nucleus is normal.</a:t>
            </a:r>
          </a:p>
          <a:p>
            <a:r>
              <a:rPr lang="en-US" sz="2000" dirty="0" smtClean="0"/>
              <a:t>Type of degeneration</a:t>
            </a:r>
          </a:p>
          <a:p>
            <a:r>
              <a:rPr lang="en-US" sz="2000" dirty="0" smtClean="0">
                <a:solidFill>
                  <a:srgbClr val="C00000"/>
                </a:solidFill>
              </a:rPr>
              <a:t>1. cloudy  swelling.</a:t>
            </a:r>
          </a:p>
          <a:p>
            <a:r>
              <a:rPr lang="en-US" sz="2000" dirty="0" smtClean="0">
                <a:solidFill>
                  <a:srgbClr val="C00000"/>
                </a:solidFill>
              </a:rPr>
              <a:t>2.Hydropic degeneration.</a:t>
            </a:r>
          </a:p>
          <a:p>
            <a:r>
              <a:rPr lang="en-US" sz="2000" dirty="0" smtClean="0">
                <a:solidFill>
                  <a:srgbClr val="C00000"/>
                </a:solidFill>
              </a:rPr>
              <a:t>3.Fatty changes.</a:t>
            </a:r>
          </a:p>
          <a:p>
            <a:r>
              <a:rPr lang="en-US" sz="2000" dirty="0" smtClean="0">
                <a:solidFill>
                  <a:srgbClr val="C00000"/>
                </a:solidFill>
              </a:rPr>
              <a:t>4.mucoid and </a:t>
            </a:r>
            <a:r>
              <a:rPr lang="en-US" sz="2000" dirty="0" err="1" smtClean="0">
                <a:solidFill>
                  <a:srgbClr val="C00000"/>
                </a:solidFill>
              </a:rPr>
              <a:t>myxometuse</a:t>
            </a:r>
            <a:r>
              <a:rPr lang="en-US" sz="2000" dirty="0" smtClean="0">
                <a:solidFill>
                  <a:srgbClr val="C00000"/>
                </a:solidFill>
              </a:rPr>
              <a:t> degeneration.</a:t>
            </a:r>
          </a:p>
          <a:p>
            <a:r>
              <a:rPr lang="en-US" sz="2000" dirty="0" smtClean="0">
                <a:solidFill>
                  <a:srgbClr val="C00000"/>
                </a:solidFill>
              </a:rPr>
              <a:t>5.Hayalin degeneration</a:t>
            </a:r>
          </a:p>
          <a:p>
            <a:r>
              <a:rPr lang="en-US" sz="2000" dirty="0" smtClean="0">
                <a:solidFill>
                  <a:srgbClr val="C00000"/>
                </a:solidFill>
              </a:rPr>
              <a:t>6. Amyloid degeneration.</a:t>
            </a:r>
            <a:endParaRPr lang="en-US" sz="2000" dirty="0" smtClean="0"/>
          </a:p>
          <a:p>
            <a:endParaRPr lang="en-US" sz="2000" dirty="0" smtClean="0"/>
          </a:p>
          <a:p>
            <a:endParaRPr lang="en-GB" dirty="0"/>
          </a:p>
        </p:txBody>
      </p:sp>
    </p:spTree>
    <p:extLst>
      <p:ext uri="{BB962C8B-B14F-4D97-AF65-F5344CB8AC3E}">
        <p14:creationId xmlns:p14="http://schemas.microsoft.com/office/powerpoint/2010/main" val="965476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Type of degeneration</a:t>
            </a:r>
            <a:br>
              <a:rPr lang="en-US" dirty="0" smtClean="0"/>
            </a:br>
            <a:endParaRPr lang="en-US" dirty="0"/>
          </a:p>
        </p:txBody>
      </p:sp>
      <p:sp>
        <p:nvSpPr>
          <p:cNvPr id="3" name="عنصر نائب للمحتوى 2"/>
          <p:cNvSpPr>
            <a:spLocks noGrp="1"/>
          </p:cNvSpPr>
          <p:nvPr>
            <p:ph idx="1"/>
          </p:nvPr>
        </p:nvSpPr>
        <p:spPr/>
        <p:txBody>
          <a:bodyPr>
            <a:normAutofit fontScale="92500" lnSpcReduction="10000"/>
          </a:bodyPr>
          <a:lstStyle/>
          <a:p>
            <a:r>
              <a:rPr lang="en-US" sz="4000" dirty="0" smtClean="0">
                <a:solidFill>
                  <a:srgbClr val="C00000"/>
                </a:solidFill>
              </a:rPr>
              <a:t>1.</a:t>
            </a:r>
            <a:r>
              <a:rPr lang="en-US" sz="4000" dirty="0">
                <a:solidFill>
                  <a:srgbClr val="C00000"/>
                </a:solidFill>
              </a:rPr>
              <a:t> Cloudy swelling </a:t>
            </a:r>
            <a:r>
              <a:rPr lang="en-GB" dirty="0" smtClean="0"/>
              <a:t> means accumulation of water within the cytoplasm of the cell.</a:t>
            </a:r>
          </a:p>
          <a:p>
            <a:r>
              <a:rPr lang="en-GB" dirty="0" smtClean="0"/>
              <a:t>Pathogenesis</a:t>
            </a:r>
          </a:p>
          <a:p>
            <a:r>
              <a:rPr lang="en-US" dirty="0" smtClean="0"/>
              <a:t>results </a:t>
            </a:r>
            <a:r>
              <a:rPr lang="en-US" dirty="0"/>
              <a:t>from impaired regulation of sodium and potassium at the level of cell membrane. This results in intracellular accumulation of sodium and escape of potassium. This, in turn, leads to rapid flow of water into the cell to maintain </a:t>
            </a:r>
            <a:r>
              <a:rPr lang="en-US" dirty="0" err="1"/>
              <a:t>iso</a:t>
            </a:r>
            <a:r>
              <a:rPr lang="en-US" dirty="0"/>
              <a:t>-osmotic conditions and hence cellular swelling occurs</a:t>
            </a:r>
          </a:p>
          <a:p>
            <a:endParaRPr lang="en-US" dirty="0"/>
          </a:p>
        </p:txBody>
      </p:sp>
    </p:spTree>
    <p:extLst>
      <p:ext uri="{BB962C8B-B14F-4D97-AF65-F5344CB8AC3E}">
        <p14:creationId xmlns:p14="http://schemas.microsoft.com/office/powerpoint/2010/main" val="593974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867400"/>
          </a:xfrm>
        </p:spPr>
        <p:txBody>
          <a:bodyPr>
            <a:normAutofit fontScale="92500"/>
          </a:bodyPr>
          <a:lstStyle/>
          <a:p>
            <a:r>
              <a:rPr lang="en-US" dirty="0"/>
              <a:t>Types of degeneration </a:t>
            </a:r>
          </a:p>
          <a:p>
            <a:pPr marL="0" indent="0">
              <a:buNone/>
            </a:pPr>
            <a:r>
              <a:rPr lang="en-US" sz="2800" dirty="0" smtClean="0"/>
              <a:t>1-Cloudy Swelling (Granular degeneration </a:t>
            </a:r>
            <a:endParaRPr lang="en-US" sz="2800" dirty="0"/>
          </a:p>
          <a:p>
            <a:endParaRPr lang="en-US" dirty="0"/>
          </a:p>
          <a:p>
            <a:r>
              <a:rPr lang="en-US" dirty="0">
                <a:solidFill>
                  <a:srgbClr val="FF0000"/>
                </a:solidFill>
              </a:rPr>
              <a:t>PATHOGENESIS</a:t>
            </a:r>
          </a:p>
          <a:p>
            <a:r>
              <a:rPr lang="en-US" dirty="0"/>
              <a:t> Now the cells has been exposed to a mild irritant or hypoxia→→decrease production of energy→→decrease oxidative phosphorylation in mitochondria →→decrease ATP→→decrease Na pump→→K-Na exchange→→Influx Na+,Ca+2 and H2o with Efflux of K+→→ increase O.P  and  decease  PH→→ Input  fluid →→Swollen cell.</a:t>
            </a:r>
          </a:p>
        </p:txBody>
      </p:sp>
    </p:spTree>
    <p:extLst>
      <p:ext uri="{BB962C8B-B14F-4D97-AF65-F5344CB8AC3E}">
        <p14:creationId xmlns:p14="http://schemas.microsoft.com/office/powerpoint/2010/main" val="10998317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endParaRPr lang="en-GB" dirty="0"/>
          </a:p>
        </p:txBody>
      </p:sp>
      <p:sp>
        <p:nvSpPr>
          <p:cNvPr id="3" name="عنصر نائب للمحتوى 2"/>
          <p:cNvSpPr>
            <a:spLocks noGrp="1"/>
          </p:cNvSpPr>
          <p:nvPr>
            <p:ph idx="1"/>
          </p:nvPr>
        </p:nvSpPr>
        <p:spPr>
          <a:xfrm>
            <a:off x="457200" y="1124744"/>
            <a:ext cx="8229600" cy="5001419"/>
          </a:xfrm>
        </p:spPr>
        <p:txBody>
          <a:bodyPr>
            <a:normAutofit lnSpcReduction="10000"/>
          </a:bodyPr>
          <a:lstStyle/>
          <a:p>
            <a:r>
              <a:rPr lang="en-GB" sz="2800" dirty="0" smtClean="0">
                <a:solidFill>
                  <a:srgbClr val="FF0000"/>
                </a:solidFill>
              </a:rPr>
              <a:t>MORPHOLOGIC FEATURES</a:t>
            </a:r>
            <a:r>
              <a:rPr lang="en-GB" sz="2800" dirty="0" smtClean="0"/>
              <a:t>. Grossly, the affected organ such as kidney, liver, pancreas, or heart muscle is enlarged due to swelling. The cut surface bulges outwards and is slightly opaque. </a:t>
            </a:r>
          </a:p>
          <a:p>
            <a:r>
              <a:rPr lang="en-GB" sz="2800" dirty="0" smtClean="0">
                <a:solidFill>
                  <a:srgbClr val="FF0000"/>
                </a:solidFill>
              </a:rPr>
              <a:t>Microscopically, </a:t>
            </a:r>
            <a:r>
              <a:rPr lang="en-GB" sz="2800" dirty="0" smtClean="0"/>
              <a:t>it is characterised by the following features .The cells are swollen and the microvasculature compressed. ii) Small clear vacuoles are seen in the cells and hence the term </a:t>
            </a:r>
            <a:r>
              <a:rPr lang="en-GB" sz="2800" dirty="0" err="1" smtClean="0"/>
              <a:t>vacuolar</a:t>
            </a:r>
            <a:r>
              <a:rPr lang="en-GB" sz="2800" dirty="0" smtClean="0"/>
              <a:t> degeneration. These vacuoles represent distended cisternae of the endoplasmic reticulum. iii) Small cytoplasmic blebs may be seen.) The nucleus may appear pale.</a:t>
            </a:r>
            <a:endParaRPr lang="en-GB" sz="2800" dirty="0"/>
          </a:p>
        </p:txBody>
      </p:sp>
    </p:spTree>
    <p:extLst>
      <p:ext uri="{BB962C8B-B14F-4D97-AF65-F5344CB8AC3E}">
        <p14:creationId xmlns:p14="http://schemas.microsoft.com/office/powerpoint/2010/main" val="2613099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r>
              <a:rPr lang="en-US" sz="2400" dirty="0" smtClean="0">
                <a:solidFill>
                  <a:srgbClr val="C00000"/>
                </a:solidFill>
                <a:latin typeface="Times New Roman" pitchFamily="18" charset="0"/>
                <a:cs typeface="Times New Roman" pitchFamily="18" charset="0"/>
              </a:rPr>
              <a:t>2.Hydropic degeneration </a:t>
            </a:r>
            <a:r>
              <a:rPr lang="en-US" dirty="0" smtClean="0">
                <a:latin typeface="Times New Roman" pitchFamily="18" charset="0"/>
                <a:cs typeface="Times New Roman" pitchFamily="18" charset="0"/>
              </a:rPr>
              <a:t>:Is sever form of cloudy swelling, in which accumulation vacuoles  of water in cytoplasm.</a:t>
            </a:r>
          </a:p>
          <a:p>
            <a:r>
              <a:rPr lang="en-US" dirty="0" err="1" smtClean="0">
                <a:latin typeface="Times New Roman" pitchFamily="18" charset="0"/>
                <a:cs typeface="Times New Roman" pitchFamily="18" charset="0"/>
              </a:rPr>
              <a:t>Accure</a:t>
            </a:r>
            <a:r>
              <a:rPr lang="en-US" dirty="0" smtClean="0">
                <a:latin typeface="Times New Roman" pitchFamily="18" charset="0"/>
                <a:cs typeface="Times New Roman" pitchFamily="18" charset="0"/>
              </a:rPr>
              <a:t> in liver.</a:t>
            </a:r>
          </a:p>
          <a:p>
            <a:r>
              <a:rPr lang="en-US" dirty="0" smtClean="0">
                <a:latin typeface="Times New Roman" pitchFamily="18" charset="0"/>
                <a:cs typeface="Times New Roman" pitchFamily="18" charset="0"/>
              </a:rPr>
              <a:t> caused by alcohol, CCL4 toxicity and viral hepatitis.</a:t>
            </a:r>
          </a:p>
          <a:p>
            <a:endParaRPr lang="en-GB" dirty="0"/>
          </a:p>
        </p:txBody>
      </p:sp>
    </p:spTree>
    <p:extLst>
      <p:ext uri="{BB962C8B-B14F-4D97-AF65-F5344CB8AC3E}">
        <p14:creationId xmlns:p14="http://schemas.microsoft.com/office/powerpoint/2010/main" val="514559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 </a:t>
            </a:r>
            <a:r>
              <a:rPr lang="en-US" sz="3800" dirty="0">
                <a:solidFill>
                  <a:srgbClr val="FF0000"/>
                </a:solidFill>
                <a:latin typeface="Times New Roman" pitchFamily="18" charset="0"/>
                <a:cs typeface="Times New Roman" pitchFamily="18" charset="0"/>
              </a:rPr>
              <a:t>Grossly</a:t>
            </a:r>
            <a:r>
              <a:rPr lang="en-US" dirty="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a:solidFill>
                  <a:schemeClr val="accent1">
                    <a:lumMod val="60000"/>
                    <a:lumOff val="40000"/>
                  </a:schemeClr>
                </a:solidFill>
                <a:latin typeface="Times New Roman" pitchFamily="18" charset="0"/>
                <a:cs typeface="Times New Roman" pitchFamily="18" charset="0"/>
              </a:rPr>
              <a:t>the affected organ such as kidney, liver, pancreas, or heart muscle is enlarged due to swelling. The cut surface bulges outwards and is slightly opaque</a:t>
            </a:r>
            <a:r>
              <a:rPr lang="en-US" dirty="0">
                <a:latin typeface="Times New Roman" pitchFamily="18" charset="0"/>
                <a:cs typeface="Times New Roman" pitchFamily="18" charset="0"/>
              </a:rPr>
              <a:t>. </a:t>
            </a:r>
          </a:p>
          <a:p>
            <a:r>
              <a:rPr lang="en-US" sz="3800" dirty="0">
                <a:solidFill>
                  <a:srgbClr val="FF0000"/>
                </a:solidFill>
                <a:latin typeface="Times New Roman" pitchFamily="18" charset="0"/>
                <a:cs typeface="Times New Roman" pitchFamily="18" charset="0"/>
              </a:rPr>
              <a:t>Microscopically</a:t>
            </a:r>
            <a:r>
              <a:rPr lang="en-US" dirty="0">
                <a:latin typeface="Times New Roman" pitchFamily="18" charset="0"/>
                <a:cs typeface="Times New Roman" pitchFamily="18" charset="0"/>
              </a:rPr>
              <a:t>, </a:t>
            </a:r>
            <a:r>
              <a:rPr lang="en-US" dirty="0">
                <a:solidFill>
                  <a:schemeClr val="bg2">
                    <a:lumMod val="50000"/>
                  </a:schemeClr>
                </a:solidFill>
                <a:latin typeface="Times New Roman" pitchFamily="18" charset="0"/>
                <a:cs typeface="Times New Roman" pitchFamily="18" charset="0"/>
              </a:rPr>
              <a:t>it is </a:t>
            </a:r>
            <a:r>
              <a:rPr lang="en-US" dirty="0" smtClean="0">
                <a:solidFill>
                  <a:schemeClr val="bg2">
                    <a:lumMod val="50000"/>
                  </a:schemeClr>
                </a:solidFill>
                <a:latin typeface="Times New Roman" pitchFamily="18" charset="0"/>
                <a:cs typeface="Times New Roman" pitchFamily="18" charset="0"/>
              </a:rPr>
              <a:t>characterized </a:t>
            </a:r>
            <a:r>
              <a:rPr lang="en-US" dirty="0">
                <a:solidFill>
                  <a:schemeClr val="bg2">
                    <a:lumMod val="50000"/>
                  </a:schemeClr>
                </a:solidFill>
                <a:latin typeface="Times New Roman" pitchFamily="18" charset="0"/>
                <a:cs typeface="Times New Roman" pitchFamily="18" charset="0"/>
              </a:rPr>
              <a:t>by the following features </a:t>
            </a:r>
            <a:r>
              <a:rPr lang="en-US" dirty="0" smtClean="0">
                <a:solidFill>
                  <a:schemeClr val="bg2">
                    <a:lumMod val="50000"/>
                  </a:schemeClr>
                </a:solidFill>
                <a:latin typeface="Times New Roman" pitchFamily="18" charset="0"/>
                <a:cs typeface="Times New Roman" pitchFamily="18" charset="0"/>
              </a:rPr>
              <a:t>.The </a:t>
            </a:r>
            <a:r>
              <a:rPr lang="en-US" dirty="0">
                <a:solidFill>
                  <a:schemeClr val="bg2">
                    <a:lumMod val="50000"/>
                  </a:schemeClr>
                </a:solidFill>
                <a:latin typeface="Times New Roman" pitchFamily="18" charset="0"/>
                <a:cs typeface="Times New Roman" pitchFamily="18" charset="0"/>
              </a:rPr>
              <a:t>cells are swollen and the microvasculature compressed</a:t>
            </a:r>
            <a:r>
              <a:rPr lang="en-US" dirty="0" smtClean="0">
                <a:solidFill>
                  <a:schemeClr val="bg2">
                    <a:lumMod val="50000"/>
                  </a:schemeClr>
                </a:solidFill>
                <a:latin typeface="Times New Roman" pitchFamily="18" charset="0"/>
                <a:cs typeface="Times New Roman" pitchFamily="18" charset="0"/>
              </a:rPr>
              <a:t>. Small </a:t>
            </a:r>
            <a:r>
              <a:rPr lang="en-US" dirty="0">
                <a:solidFill>
                  <a:schemeClr val="bg2">
                    <a:lumMod val="50000"/>
                  </a:schemeClr>
                </a:solidFill>
                <a:latin typeface="Times New Roman" pitchFamily="18" charset="0"/>
                <a:cs typeface="Times New Roman" pitchFamily="18" charset="0"/>
              </a:rPr>
              <a:t>clear vacuoles are seen in the cells and hence the term vacuolar degeneration. These vacuoles represent distended cisternae of the endoplasmic reticulum</a:t>
            </a:r>
            <a:r>
              <a:rPr lang="en-US" dirty="0" smtClean="0">
                <a:solidFill>
                  <a:schemeClr val="bg2">
                    <a:lumMod val="50000"/>
                  </a:schemeClr>
                </a:solidFill>
                <a:latin typeface="Times New Roman" pitchFamily="18" charset="0"/>
                <a:cs typeface="Times New Roman" pitchFamily="18" charset="0"/>
              </a:rPr>
              <a:t>. </a:t>
            </a:r>
            <a:r>
              <a:rPr lang="en-US" dirty="0">
                <a:solidFill>
                  <a:schemeClr val="bg2">
                    <a:lumMod val="50000"/>
                  </a:schemeClr>
                </a:solidFill>
                <a:latin typeface="Times New Roman" pitchFamily="18" charset="0"/>
                <a:cs typeface="Times New Roman" pitchFamily="18" charset="0"/>
              </a:rPr>
              <a:t>Small cytoplasmic blebs may be seen. </a:t>
            </a:r>
            <a:r>
              <a:rPr lang="en-US" dirty="0" smtClean="0">
                <a:solidFill>
                  <a:schemeClr val="bg2">
                    <a:lumMod val="50000"/>
                  </a:schemeClr>
                </a:solidFill>
                <a:latin typeface="Times New Roman" pitchFamily="18" charset="0"/>
                <a:cs typeface="Times New Roman" pitchFamily="18" charset="0"/>
              </a:rPr>
              <a:t>The </a:t>
            </a:r>
            <a:r>
              <a:rPr lang="en-US" dirty="0">
                <a:solidFill>
                  <a:schemeClr val="bg2">
                    <a:lumMod val="50000"/>
                  </a:schemeClr>
                </a:solidFill>
                <a:latin typeface="Times New Roman" pitchFamily="18" charset="0"/>
                <a:cs typeface="Times New Roman" pitchFamily="18" charset="0"/>
              </a:rPr>
              <a:t>nucleus may appear pale.</a:t>
            </a:r>
          </a:p>
          <a:p>
            <a:endParaRPr lang="en-US" dirty="0"/>
          </a:p>
        </p:txBody>
      </p:sp>
    </p:spTree>
    <p:extLst>
      <p:ext uri="{BB962C8B-B14F-4D97-AF65-F5344CB8AC3E}">
        <p14:creationId xmlns:p14="http://schemas.microsoft.com/office/powerpoint/2010/main" val="41997303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20000"/>
          </a:bodyPr>
          <a:lstStyle/>
          <a:p>
            <a:r>
              <a:rPr lang="en-US" sz="3900" dirty="0">
                <a:solidFill>
                  <a:srgbClr val="C00000"/>
                </a:solidFill>
              </a:rPr>
              <a:t>3.fatty change (</a:t>
            </a:r>
            <a:r>
              <a:rPr lang="en-US" sz="3900" dirty="0" err="1">
                <a:solidFill>
                  <a:srgbClr val="C00000"/>
                </a:solidFill>
              </a:rPr>
              <a:t>steatosis</a:t>
            </a:r>
            <a:r>
              <a:rPr lang="en-US" sz="3900" dirty="0">
                <a:solidFill>
                  <a:srgbClr val="C00000"/>
                </a:solidFill>
              </a:rPr>
              <a:t>)</a:t>
            </a:r>
          </a:p>
          <a:p>
            <a:r>
              <a:rPr lang="en-US" dirty="0"/>
              <a:t>Is abnormal accumulation of fat in cytoplasm of cell. It is especially common in the liver but may occur in other non-fatty tissues like the heart, skeletal muscle, </a:t>
            </a:r>
            <a:r>
              <a:rPr lang="en-US" dirty="0" smtClean="0"/>
              <a:t>kidneys.</a:t>
            </a:r>
          </a:p>
          <a:p>
            <a:r>
              <a:rPr lang="en-GB" dirty="0" smtClean="0"/>
              <a:t>Fatty Liver </a:t>
            </a:r>
            <a:r>
              <a:rPr lang="en-GB" dirty="0" err="1" smtClean="0"/>
              <a:t>Liver</a:t>
            </a:r>
            <a:r>
              <a:rPr lang="en-GB" dirty="0" smtClean="0"/>
              <a:t> is the commonest site for accumulation of fat because it plays central role in fat metabolism. Depending upon the cause and amount of accumulation, fatty change may be mild and reversible, or severe producing irreversible cell injury and cell death. </a:t>
            </a:r>
            <a:endParaRPr lang="en-US" dirty="0"/>
          </a:p>
        </p:txBody>
      </p:sp>
    </p:spTree>
    <p:extLst>
      <p:ext uri="{BB962C8B-B14F-4D97-AF65-F5344CB8AC3E}">
        <p14:creationId xmlns:p14="http://schemas.microsoft.com/office/powerpoint/2010/main" val="24495864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endParaRPr lang="en-GB" dirty="0"/>
          </a:p>
        </p:txBody>
      </p:sp>
      <p:sp>
        <p:nvSpPr>
          <p:cNvPr id="3" name="عنصر نائب للمحتوى 2"/>
          <p:cNvSpPr>
            <a:spLocks noGrp="1"/>
          </p:cNvSpPr>
          <p:nvPr>
            <p:ph idx="1"/>
          </p:nvPr>
        </p:nvSpPr>
        <p:spPr>
          <a:xfrm>
            <a:off x="457200" y="1052736"/>
            <a:ext cx="8229600" cy="5073427"/>
          </a:xfrm>
        </p:spPr>
        <p:txBody>
          <a:bodyPr>
            <a:normAutofit fontScale="77500" lnSpcReduction="20000"/>
          </a:bodyPr>
          <a:lstStyle/>
          <a:p>
            <a:r>
              <a:rPr lang="en-GB" dirty="0" smtClean="0">
                <a:solidFill>
                  <a:srgbClr val="FF0000"/>
                </a:solidFill>
              </a:rPr>
              <a:t>ETIOLOGY</a:t>
            </a:r>
            <a:r>
              <a:rPr lang="en-GB" dirty="0" smtClean="0"/>
              <a:t>. Fatty change in the liver may result from one of the two types of causes: 1. Conditions with excess fat (</a:t>
            </a:r>
            <a:r>
              <a:rPr lang="en-GB" dirty="0" err="1" smtClean="0"/>
              <a:t>hyperlipidameia</a:t>
            </a:r>
            <a:r>
              <a:rPr lang="en-GB" dirty="0" smtClean="0"/>
              <a:t>), exceeding the capacity of the liver to metabolise it. 2. Liver cell damage, when fat cannot be metabolised in it. These causes are listed below: 1. Conditions with excess fat: i) Obesity ii) Diabetes mellitus iii) Congenital hyperlipidaemia 2. Liver cell damage: i) Alcoholic liver disease (most common) ii) Starvation iii) Protein calorie malnutrition iv) Chronic illnesses (e.g. tuberculosis) v) Acute fatty liver in late pregnancy vi) Hypoxia (e.g. anaemia, cardiac failure) vii) </a:t>
            </a:r>
            <a:r>
              <a:rPr lang="en-GB" dirty="0" err="1" smtClean="0"/>
              <a:t>Hepatotoxins</a:t>
            </a:r>
            <a:r>
              <a:rPr lang="en-GB" dirty="0" smtClean="0"/>
              <a:t> (e.g. carbon tetrachloride, chloroform, ether, </a:t>
            </a:r>
            <a:r>
              <a:rPr lang="en-GB" dirty="0" err="1" smtClean="0"/>
              <a:t>aflatoxins</a:t>
            </a:r>
            <a:r>
              <a:rPr lang="en-GB" dirty="0" smtClean="0"/>
              <a:t> and other poisons) viii) Drug-induced liver cell injury (e.g. administration of methotrexate, steroids, CCl4, halothane anaesthetic, tetracycline .</a:t>
            </a:r>
            <a:endParaRPr lang="en-GB" dirty="0"/>
          </a:p>
        </p:txBody>
      </p:sp>
    </p:spTree>
    <p:extLst>
      <p:ext uri="{BB962C8B-B14F-4D97-AF65-F5344CB8AC3E}">
        <p14:creationId xmlns:p14="http://schemas.microsoft.com/office/powerpoint/2010/main" val="3113931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endParaRPr lang="en-GB" dirty="0"/>
          </a:p>
        </p:txBody>
      </p:sp>
      <p:sp>
        <p:nvSpPr>
          <p:cNvPr id="3" name="عنصر نائب للمحتوى 2"/>
          <p:cNvSpPr>
            <a:spLocks noGrp="1"/>
          </p:cNvSpPr>
          <p:nvPr>
            <p:ph idx="1"/>
          </p:nvPr>
        </p:nvSpPr>
        <p:spPr/>
        <p:txBody>
          <a:bodyPr>
            <a:normAutofit fontScale="92500" lnSpcReduction="20000"/>
          </a:bodyPr>
          <a:lstStyle/>
          <a:p>
            <a:r>
              <a:rPr lang="en-GB" dirty="0" smtClean="0"/>
              <a:t>Normally, besides above two sources, a small part of fatty acids is also synthesised from acetate in the liver cells. Most of free fatty acid is esterified to triglycerides by the action of α-</a:t>
            </a:r>
            <a:r>
              <a:rPr lang="en-GB" dirty="0" err="1" smtClean="0"/>
              <a:t>glycerophosphate</a:t>
            </a:r>
            <a:r>
              <a:rPr lang="en-GB" dirty="0" smtClean="0"/>
              <a:t> and only a small part is changed into cholesterol, phospholipids and ketone bodies. While cholesterol, phospholipids and ketones are used in the body, intracellular triglycerides are converted into lipoproteins, which requires ‘lipid acceptor protein’. Lipoproteins are released from the liver cells into circulation as plasma lipoproteins</a:t>
            </a:r>
            <a:endParaRPr lang="en-GB" dirty="0"/>
          </a:p>
        </p:txBody>
      </p:sp>
    </p:spTree>
    <p:extLst>
      <p:ext uri="{BB962C8B-B14F-4D97-AF65-F5344CB8AC3E}">
        <p14:creationId xmlns:p14="http://schemas.microsoft.com/office/powerpoint/2010/main" val="36108735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Causes of fatty changes</a:t>
            </a:r>
            <a:endParaRPr lang="en-US" dirty="0"/>
          </a:p>
        </p:txBody>
      </p:sp>
      <p:sp>
        <p:nvSpPr>
          <p:cNvPr id="3" name="عنصر نائب للمحتوى 2"/>
          <p:cNvSpPr>
            <a:spLocks noGrp="1"/>
          </p:cNvSpPr>
          <p:nvPr>
            <p:ph idx="1"/>
          </p:nvPr>
        </p:nvSpPr>
        <p:spPr/>
        <p:txBody>
          <a:bodyPr>
            <a:normAutofit/>
          </a:bodyPr>
          <a:lstStyle/>
          <a:p>
            <a:r>
              <a:rPr lang="en-US" dirty="0" smtClean="0"/>
              <a:t>1.increase fatty acid.(obesity. starvation)</a:t>
            </a:r>
          </a:p>
          <a:p>
            <a:r>
              <a:rPr lang="en-US" dirty="0" smtClean="0"/>
              <a:t>2.increase </a:t>
            </a:r>
            <a:r>
              <a:rPr lang="en-US" dirty="0"/>
              <a:t>fatty </a:t>
            </a:r>
            <a:r>
              <a:rPr lang="en-US" dirty="0" smtClean="0"/>
              <a:t>acid synthesis in the liver</a:t>
            </a:r>
          </a:p>
          <a:p>
            <a:r>
              <a:rPr lang="en-US" dirty="0" smtClean="0"/>
              <a:t>3.decrease oxidation fatty acid (hypoxia and anemia) </a:t>
            </a:r>
          </a:p>
          <a:p>
            <a:r>
              <a:rPr lang="en-US" dirty="0" smtClean="0"/>
              <a:t>4.increase esterification of fatty acid to triglycerides( as </a:t>
            </a:r>
            <a:r>
              <a:rPr lang="en-US" dirty="0" err="1" smtClean="0"/>
              <a:t>alcoholsim</a:t>
            </a:r>
            <a:r>
              <a:rPr lang="en-US" dirty="0" smtClean="0"/>
              <a:t>)</a:t>
            </a:r>
          </a:p>
          <a:p>
            <a:r>
              <a:rPr lang="en-US" dirty="0" smtClean="0"/>
              <a:t>5.decrese synthesis of </a:t>
            </a:r>
            <a:r>
              <a:rPr lang="en-US" dirty="0" err="1" smtClean="0"/>
              <a:t>apoprotin</a:t>
            </a:r>
            <a:r>
              <a:rPr lang="en-US" dirty="0" smtClean="0"/>
              <a:t> (mal nutrition and alcohol or toxicity)</a:t>
            </a:r>
          </a:p>
          <a:p>
            <a:endParaRPr lang="en-US" dirty="0"/>
          </a:p>
        </p:txBody>
      </p:sp>
    </p:spTree>
    <p:extLst>
      <p:ext uri="{BB962C8B-B14F-4D97-AF65-F5344CB8AC3E}">
        <p14:creationId xmlns:p14="http://schemas.microsoft.com/office/powerpoint/2010/main" val="241375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normAutofit fontScale="85000" lnSpcReduction="20000"/>
          </a:bodyPr>
          <a:lstStyle/>
          <a:p>
            <a:r>
              <a:rPr lang="en-GB" dirty="0" smtClean="0">
                <a:solidFill>
                  <a:schemeClr val="accent6">
                    <a:lumMod val="75000"/>
                  </a:schemeClr>
                </a:solidFill>
              </a:rPr>
              <a:t>‘pathophysiology’</a:t>
            </a:r>
            <a:r>
              <a:rPr lang="en-GB" dirty="0" smtClean="0"/>
              <a:t> comprised by two words: </a:t>
            </a:r>
            <a:r>
              <a:rPr lang="en-GB" dirty="0" err="1" smtClean="0"/>
              <a:t>patho</a:t>
            </a:r>
            <a:r>
              <a:rPr lang="en-GB" dirty="0" smtClean="0"/>
              <a:t>=suffering; physiology=study of normal function. </a:t>
            </a:r>
            <a:r>
              <a:rPr lang="en-GB" dirty="0" smtClean="0">
                <a:solidFill>
                  <a:schemeClr val="accent6">
                    <a:lumMod val="75000"/>
                  </a:schemeClr>
                </a:solidFill>
              </a:rPr>
              <a:t>Pathophysiology</a:t>
            </a:r>
            <a:r>
              <a:rPr lang="en-GB" dirty="0" smtClean="0"/>
              <a:t>, thus, includes study of disordered function or breakdown of homeostasis in diseases. </a:t>
            </a:r>
            <a:r>
              <a:rPr lang="en-GB" dirty="0" smtClean="0">
                <a:solidFill>
                  <a:schemeClr val="accent6">
                    <a:lumMod val="75000"/>
                  </a:schemeClr>
                </a:solidFill>
              </a:rPr>
              <a:t>Pathologists</a:t>
            </a:r>
            <a:r>
              <a:rPr lang="en-GB" dirty="0" smtClean="0"/>
              <a:t> are the diagnosticians of disease.</a:t>
            </a:r>
          </a:p>
          <a:p>
            <a:r>
              <a:rPr lang="en-GB" dirty="0" smtClean="0">
                <a:solidFill>
                  <a:srgbClr val="FF0000"/>
                </a:solidFill>
              </a:rPr>
              <a:t>HEALTH AND DISEASE</a:t>
            </a:r>
          </a:p>
          <a:p>
            <a:r>
              <a:rPr lang="en-GB" dirty="0" smtClean="0"/>
              <a:t>In simple language, disease is opposite of health i.e. what is not healthy is disease. </a:t>
            </a:r>
          </a:p>
          <a:p>
            <a:r>
              <a:rPr lang="en-GB" dirty="0" smtClean="0"/>
              <a:t>Health may be defined as a condition when the individual is in complete accord with the surroundings, while disease is loss of ease (or comfort) to the body (i.e. dis-ease).</a:t>
            </a:r>
            <a:endParaRPr lang="en-GB" dirty="0"/>
          </a:p>
        </p:txBody>
      </p:sp>
    </p:spTree>
    <p:extLst>
      <p:ext uri="{BB962C8B-B14F-4D97-AF65-F5344CB8AC3E}">
        <p14:creationId xmlns:p14="http://schemas.microsoft.com/office/powerpoint/2010/main" val="18220809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normAutofit fontScale="92500" lnSpcReduction="20000"/>
          </a:bodyPr>
          <a:lstStyle/>
          <a:p>
            <a:r>
              <a:rPr lang="en-GB" dirty="0" smtClean="0"/>
              <a:t>Normally, besides above two sources, a small part of fatty acids is also synthesised from acetate in the liver cells. Most of free fatty acid is esterified to triglycerides by the action of α-</a:t>
            </a:r>
            <a:r>
              <a:rPr lang="en-GB" dirty="0" err="1" smtClean="0"/>
              <a:t>glycerophosphate</a:t>
            </a:r>
            <a:r>
              <a:rPr lang="en-GB" dirty="0" smtClean="0"/>
              <a:t> and only a small part is changed into cholesterol, phospholipids and ketone bodies. While cholesterol, phospholipids and ketones are used in the body, intracellular triglycerides are converted into lipoproteins, which requires ‘lipid acceptor protein’. Lipoproteins are released from the liver cells into circulation as plasma lipoproteins</a:t>
            </a:r>
            <a:endParaRPr lang="en-GB" dirty="0"/>
          </a:p>
        </p:txBody>
      </p:sp>
    </p:spTree>
    <p:extLst>
      <p:ext uri="{BB962C8B-B14F-4D97-AF65-F5344CB8AC3E}">
        <p14:creationId xmlns:p14="http://schemas.microsoft.com/office/powerpoint/2010/main" val="21069064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4000" dirty="0" smtClean="0">
                <a:solidFill>
                  <a:srgbClr val="C00000"/>
                </a:solidFill>
              </a:rPr>
              <a:t>4.Mucinous and </a:t>
            </a:r>
            <a:r>
              <a:rPr lang="en-US" sz="4000" dirty="0" err="1" smtClean="0">
                <a:solidFill>
                  <a:srgbClr val="C00000"/>
                </a:solidFill>
              </a:rPr>
              <a:t>myxomatous</a:t>
            </a:r>
            <a:r>
              <a:rPr lang="en-US" sz="4000" dirty="0" smtClean="0">
                <a:solidFill>
                  <a:srgbClr val="C00000"/>
                </a:solidFill>
              </a:rPr>
              <a:t> degeneration</a:t>
            </a:r>
            <a:r>
              <a:rPr lang="en-US" dirty="0" smtClean="0"/>
              <a:t/>
            </a:r>
            <a:br>
              <a:rPr lang="en-US" dirty="0" smtClean="0"/>
            </a:br>
            <a:endParaRPr lang="en-US" dirty="0"/>
          </a:p>
        </p:txBody>
      </p:sp>
      <p:sp>
        <p:nvSpPr>
          <p:cNvPr id="3" name="عنصر نائب للمحتوى 2"/>
          <p:cNvSpPr>
            <a:spLocks noGrp="1"/>
          </p:cNvSpPr>
          <p:nvPr>
            <p:ph idx="1"/>
          </p:nvPr>
        </p:nvSpPr>
        <p:spPr>
          <a:xfrm>
            <a:off x="457200" y="1219200"/>
            <a:ext cx="8229600" cy="4906963"/>
          </a:xfrm>
        </p:spPr>
        <p:txBody>
          <a:bodyPr>
            <a:normAutofit/>
          </a:bodyPr>
          <a:lstStyle/>
          <a:p>
            <a:r>
              <a:rPr lang="en-US" dirty="0" smtClean="0"/>
              <a:t>Normally.: </a:t>
            </a:r>
            <a:r>
              <a:rPr lang="en-US" dirty="0" err="1" smtClean="0"/>
              <a:t>Mucin</a:t>
            </a:r>
            <a:r>
              <a:rPr lang="en-US" dirty="0" smtClean="0"/>
              <a:t> secreted by mucous cell of mucous glands.(respiratory tract and GIT) </a:t>
            </a:r>
          </a:p>
          <a:p>
            <a:r>
              <a:rPr lang="en-US" dirty="0" smtClean="0"/>
              <a:t> </a:t>
            </a:r>
            <a:r>
              <a:rPr lang="en-US" dirty="0" err="1" smtClean="0"/>
              <a:t>Mucin</a:t>
            </a:r>
            <a:r>
              <a:rPr lang="en-US" dirty="0" smtClean="0"/>
              <a:t>, a glycoprotein, is its chief constituent. </a:t>
            </a:r>
            <a:r>
              <a:rPr lang="en-US" dirty="0" err="1" smtClean="0"/>
              <a:t>Mucin</a:t>
            </a:r>
            <a:r>
              <a:rPr lang="en-US" dirty="0" smtClean="0"/>
              <a:t> is normally produced by epithelial cells of mucous membranes and mucous glands, as well as by some connective tissues like in the umbilical cord. By convention, connective tissue </a:t>
            </a:r>
            <a:r>
              <a:rPr lang="en-US" dirty="0" err="1" smtClean="0"/>
              <a:t>mucin</a:t>
            </a:r>
            <a:r>
              <a:rPr lang="en-US" dirty="0" smtClean="0"/>
              <a:t> is termed </a:t>
            </a:r>
            <a:r>
              <a:rPr lang="en-US" dirty="0" err="1" smtClean="0"/>
              <a:t>myxoid</a:t>
            </a:r>
            <a:r>
              <a:rPr lang="en-US" dirty="0" smtClean="0"/>
              <a:t> (mucus like). Both types of </a:t>
            </a:r>
            <a:r>
              <a:rPr lang="en-US" dirty="0" err="1" smtClean="0"/>
              <a:t>mucin</a:t>
            </a:r>
            <a:endParaRPr lang="en-US" dirty="0" smtClean="0"/>
          </a:p>
          <a:p>
            <a:endParaRPr lang="en-US" dirty="0"/>
          </a:p>
        </p:txBody>
      </p:sp>
    </p:spTree>
    <p:extLst>
      <p:ext uri="{BB962C8B-B14F-4D97-AF65-F5344CB8AC3E}">
        <p14:creationId xmlns:p14="http://schemas.microsoft.com/office/powerpoint/2010/main" val="9228554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half" idx="1"/>
          </p:nvPr>
        </p:nvSpPr>
        <p:spPr/>
        <p:txBody>
          <a:bodyPr>
            <a:normAutofit/>
          </a:bodyPr>
          <a:lstStyle/>
          <a:p>
            <a:r>
              <a:rPr lang="en-US" sz="4400" dirty="0" smtClean="0">
                <a:solidFill>
                  <a:srgbClr val="FF0000"/>
                </a:solidFill>
              </a:rPr>
              <a:t>Grossly..</a:t>
            </a:r>
          </a:p>
          <a:p>
            <a:r>
              <a:rPr lang="en-US" dirty="0" smtClean="0"/>
              <a:t>Pale grey transparent slimy fluid.</a:t>
            </a:r>
          </a:p>
          <a:p>
            <a:endParaRPr lang="en-US" dirty="0"/>
          </a:p>
        </p:txBody>
      </p:sp>
      <p:sp>
        <p:nvSpPr>
          <p:cNvPr id="4" name="عنصر نائب للمحتوى 3"/>
          <p:cNvSpPr>
            <a:spLocks noGrp="1"/>
          </p:cNvSpPr>
          <p:nvPr>
            <p:ph sz="half" idx="2"/>
          </p:nvPr>
        </p:nvSpPr>
        <p:spPr/>
        <p:txBody>
          <a:bodyPr>
            <a:normAutofit/>
          </a:bodyPr>
          <a:lstStyle/>
          <a:p>
            <a:r>
              <a:rPr lang="en-US" sz="3600" dirty="0" smtClean="0">
                <a:solidFill>
                  <a:srgbClr val="FF0000"/>
                </a:solidFill>
              </a:rPr>
              <a:t>Microscopically..</a:t>
            </a:r>
          </a:p>
          <a:p>
            <a:r>
              <a:rPr lang="en-US" dirty="0" smtClean="0"/>
              <a:t>Pale blue stain with Hand E staining.</a:t>
            </a:r>
          </a:p>
          <a:p>
            <a:r>
              <a:rPr lang="en-US" dirty="0" smtClean="0"/>
              <a:t>CT/(</a:t>
            </a:r>
            <a:r>
              <a:rPr lang="en-US" dirty="0" err="1" smtClean="0"/>
              <a:t>myxomatous</a:t>
            </a:r>
            <a:r>
              <a:rPr lang="en-US" dirty="0" smtClean="0"/>
              <a:t>)</a:t>
            </a:r>
          </a:p>
          <a:p>
            <a:r>
              <a:rPr lang="en-US" dirty="0" smtClean="0"/>
              <a:t>Few star shape with processes </a:t>
            </a:r>
            <a:r>
              <a:rPr lang="en-US" dirty="0" err="1" smtClean="0"/>
              <a:t>seprated</a:t>
            </a:r>
            <a:r>
              <a:rPr lang="en-US" dirty="0" smtClean="0"/>
              <a:t> by blue </a:t>
            </a:r>
            <a:r>
              <a:rPr lang="en-US" dirty="0" err="1" smtClean="0"/>
              <a:t>mucin</a:t>
            </a:r>
            <a:r>
              <a:rPr lang="en-US" dirty="0" smtClean="0"/>
              <a:t> with round </a:t>
            </a:r>
            <a:r>
              <a:rPr lang="en-US" dirty="0" err="1" smtClean="0"/>
              <a:t>hyperchromatic</a:t>
            </a:r>
            <a:r>
              <a:rPr lang="en-US" dirty="0" smtClean="0"/>
              <a:t> </a:t>
            </a:r>
            <a:r>
              <a:rPr lang="en-US" dirty="0" err="1" smtClean="0"/>
              <a:t>nucli</a:t>
            </a:r>
            <a:r>
              <a:rPr lang="en-US" dirty="0" smtClean="0"/>
              <a:t>.</a:t>
            </a:r>
          </a:p>
          <a:p>
            <a:r>
              <a:rPr lang="en-US" dirty="0" err="1" smtClean="0"/>
              <a:t>Cytoplasim</a:t>
            </a:r>
            <a:r>
              <a:rPr lang="en-US" dirty="0" smtClean="0"/>
              <a:t> is pale. </a:t>
            </a:r>
          </a:p>
          <a:p>
            <a:endParaRPr lang="en-US" dirty="0"/>
          </a:p>
        </p:txBody>
      </p:sp>
    </p:spTree>
    <p:extLst>
      <p:ext uri="{BB962C8B-B14F-4D97-AF65-F5344CB8AC3E}">
        <p14:creationId xmlns:p14="http://schemas.microsoft.com/office/powerpoint/2010/main" val="29587826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4800" dirty="0" smtClean="0">
                <a:solidFill>
                  <a:srgbClr val="FF0000"/>
                </a:solidFill>
              </a:rPr>
              <a:t>5. Hyaline degeneration</a:t>
            </a:r>
            <a:br>
              <a:rPr lang="en-US" sz="4800" dirty="0" smtClean="0">
                <a:solidFill>
                  <a:srgbClr val="FF0000"/>
                </a:solidFill>
              </a:rPr>
            </a:br>
            <a:endParaRPr lang="en-US" sz="4800" dirty="0">
              <a:solidFill>
                <a:srgbClr val="FF0000"/>
              </a:solidFill>
            </a:endParaRPr>
          </a:p>
        </p:txBody>
      </p:sp>
      <p:sp>
        <p:nvSpPr>
          <p:cNvPr id="3" name="عنصر نائب للمحتوى 2"/>
          <p:cNvSpPr>
            <a:spLocks noGrp="1"/>
          </p:cNvSpPr>
          <p:nvPr>
            <p:ph idx="1"/>
          </p:nvPr>
        </p:nvSpPr>
        <p:spPr/>
        <p:txBody>
          <a:bodyPr>
            <a:normAutofit/>
          </a:bodyPr>
          <a:lstStyle/>
          <a:p>
            <a:r>
              <a:rPr lang="en-US" sz="3600" dirty="0">
                <a:solidFill>
                  <a:schemeClr val="accent1">
                    <a:lumMod val="75000"/>
                  </a:schemeClr>
                </a:solidFill>
              </a:rPr>
              <a:t>means </a:t>
            </a:r>
            <a:r>
              <a:rPr lang="en-US" sz="3600" dirty="0" smtClean="0">
                <a:solidFill>
                  <a:schemeClr val="accent1">
                    <a:lumMod val="75000"/>
                  </a:schemeClr>
                </a:solidFill>
              </a:rPr>
              <a:t> deposition glassy</a:t>
            </a:r>
            <a:r>
              <a:rPr lang="en-US" sz="3600" dirty="0">
                <a:solidFill>
                  <a:schemeClr val="accent1">
                    <a:lumMod val="75000"/>
                  </a:schemeClr>
                </a:solidFill>
              </a:rPr>
              <a:t>, homogeneous, </a:t>
            </a:r>
            <a:r>
              <a:rPr lang="en-US" sz="3600" dirty="0" err="1">
                <a:solidFill>
                  <a:schemeClr val="accent1">
                    <a:lumMod val="75000"/>
                  </a:schemeClr>
                </a:solidFill>
              </a:rPr>
              <a:t>eosinophilic</a:t>
            </a:r>
            <a:r>
              <a:rPr lang="en-US" sz="3600" dirty="0">
                <a:solidFill>
                  <a:schemeClr val="accent1">
                    <a:lumMod val="75000"/>
                  </a:schemeClr>
                </a:solidFill>
              </a:rPr>
              <a:t> </a:t>
            </a:r>
            <a:r>
              <a:rPr lang="en-US" sz="3600" dirty="0" smtClean="0">
                <a:solidFill>
                  <a:schemeClr val="accent1">
                    <a:lumMod val="75000"/>
                  </a:schemeClr>
                </a:solidFill>
              </a:rPr>
              <a:t>protein </a:t>
            </a:r>
            <a:r>
              <a:rPr lang="en-US" sz="3600" dirty="0">
                <a:solidFill>
                  <a:schemeClr val="accent1">
                    <a:lumMod val="75000"/>
                  </a:schemeClr>
                </a:solidFill>
              </a:rPr>
              <a:t>material </a:t>
            </a:r>
            <a:r>
              <a:rPr lang="en-US" sz="3600" dirty="0" smtClean="0">
                <a:solidFill>
                  <a:schemeClr val="accent1">
                    <a:lumMod val="75000"/>
                  </a:schemeClr>
                </a:solidFill>
              </a:rPr>
              <a:t> either inside cell or in connective tissue.</a:t>
            </a:r>
          </a:p>
          <a:p>
            <a:r>
              <a:rPr lang="en-US" sz="3600" dirty="0" smtClean="0">
                <a:solidFill>
                  <a:srgbClr val="FF0000"/>
                </a:solidFill>
              </a:rPr>
              <a:t>A:Cellular </a:t>
            </a:r>
            <a:r>
              <a:rPr lang="en-US" sz="3600" dirty="0" err="1" smtClean="0">
                <a:solidFill>
                  <a:srgbClr val="FF0000"/>
                </a:solidFill>
              </a:rPr>
              <a:t>haylinosis</a:t>
            </a:r>
            <a:r>
              <a:rPr lang="en-US" dirty="0" smtClean="0"/>
              <a:t>:</a:t>
            </a:r>
          </a:p>
          <a:p>
            <a:r>
              <a:rPr lang="en-US" dirty="0" smtClean="0"/>
              <a:t>1,mallary…..liver of chronic </a:t>
            </a:r>
            <a:r>
              <a:rPr lang="en-US" dirty="0" err="1" smtClean="0"/>
              <a:t>alchoholism</a:t>
            </a:r>
            <a:endParaRPr lang="en-US" dirty="0" smtClean="0"/>
          </a:p>
          <a:p>
            <a:r>
              <a:rPr lang="en-US" dirty="0" smtClean="0"/>
              <a:t>2.corpora </a:t>
            </a:r>
            <a:r>
              <a:rPr lang="en-US" dirty="0" err="1" smtClean="0"/>
              <a:t>amylaca</a:t>
            </a:r>
            <a:r>
              <a:rPr lang="en-US" dirty="0" smtClean="0"/>
              <a:t>…..prostate of old male</a:t>
            </a:r>
          </a:p>
          <a:p>
            <a:r>
              <a:rPr lang="en-US" dirty="0" smtClean="0"/>
              <a:t>3.russel bodies……plasma cell in </a:t>
            </a:r>
            <a:r>
              <a:rPr lang="en-US" dirty="0" err="1" smtClean="0"/>
              <a:t>scleroma</a:t>
            </a:r>
            <a:r>
              <a:rPr lang="en-US" dirty="0" smtClean="0"/>
              <a:t>.  </a:t>
            </a:r>
            <a:endParaRPr lang="en-US" dirty="0"/>
          </a:p>
        </p:txBody>
      </p:sp>
    </p:spTree>
    <p:extLst>
      <p:ext uri="{BB962C8B-B14F-4D97-AF65-F5344CB8AC3E}">
        <p14:creationId xmlns:p14="http://schemas.microsoft.com/office/powerpoint/2010/main" val="35498326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sz="4000" dirty="0" smtClean="0">
                <a:solidFill>
                  <a:srgbClr val="FF0000"/>
                </a:solidFill>
              </a:rPr>
              <a:t>B: connective tissue hyalenosis</a:t>
            </a:r>
          </a:p>
          <a:p>
            <a:r>
              <a:rPr lang="en-US" dirty="0" smtClean="0"/>
              <a:t>1. wall of blood vessel.</a:t>
            </a:r>
          </a:p>
          <a:p>
            <a:r>
              <a:rPr lang="en-US" dirty="0" smtClean="0"/>
              <a:t>2. old scar, thrombi and tumors.</a:t>
            </a:r>
          </a:p>
          <a:p>
            <a:pPr marL="0" indent="0">
              <a:buNone/>
            </a:pPr>
            <a:r>
              <a:rPr lang="en-US" dirty="0" smtClean="0"/>
              <a:t> </a:t>
            </a:r>
          </a:p>
          <a:p>
            <a:endParaRPr lang="en-US" dirty="0"/>
          </a:p>
        </p:txBody>
      </p:sp>
    </p:spTree>
    <p:extLst>
      <p:ext uri="{BB962C8B-B14F-4D97-AF65-F5344CB8AC3E}">
        <p14:creationId xmlns:p14="http://schemas.microsoft.com/office/powerpoint/2010/main" val="41065847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6.Amyloidosis </a:t>
            </a:r>
            <a:endParaRPr lang="en-US" dirty="0">
              <a:solidFill>
                <a:srgbClr val="FF0000"/>
              </a:solidFill>
            </a:endParaRPr>
          </a:p>
        </p:txBody>
      </p:sp>
      <p:sp>
        <p:nvSpPr>
          <p:cNvPr id="3" name="عنصر نائب للمحتوى 2"/>
          <p:cNvSpPr>
            <a:spLocks noGrp="1"/>
          </p:cNvSpPr>
          <p:nvPr>
            <p:ph idx="1"/>
          </p:nvPr>
        </p:nvSpPr>
        <p:spPr/>
        <p:txBody>
          <a:bodyPr/>
          <a:lstStyle/>
          <a:p>
            <a:r>
              <a:rPr lang="en-US" dirty="0" smtClean="0">
                <a:solidFill>
                  <a:srgbClr val="00B050"/>
                </a:solidFill>
              </a:rPr>
              <a:t>Amyloidosis</a:t>
            </a:r>
            <a:r>
              <a:rPr lang="en-US" dirty="0" smtClean="0"/>
              <a:t> is condition in which there's deposition of abnormal extra cellular febrile protein( amyloid) in many tissue.</a:t>
            </a:r>
          </a:p>
          <a:p>
            <a:endParaRPr lang="en-US" dirty="0"/>
          </a:p>
          <a:p>
            <a:r>
              <a:rPr lang="en-US" dirty="0"/>
              <a:t>In general </a:t>
            </a:r>
            <a:r>
              <a:rPr lang="en-US" dirty="0" smtClean="0"/>
              <a:t>amyloid present </a:t>
            </a:r>
            <a:r>
              <a:rPr lang="en-US" dirty="0"/>
              <a:t>near basement </a:t>
            </a:r>
            <a:r>
              <a:rPr lang="en-US" dirty="0" smtClean="0"/>
              <a:t>membrane of blood vessels.</a:t>
            </a:r>
            <a:endParaRPr lang="en-US" dirty="0"/>
          </a:p>
          <a:p>
            <a:endParaRPr lang="en-US" dirty="0" smtClean="0"/>
          </a:p>
          <a:p>
            <a:endParaRPr lang="en-US" dirty="0"/>
          </a:p>
        </p:txBody>
      </p:sp>
    </p:spTree>
    <p:extLst>
      <p:ext uri="{BB962C8B-B14F-4D97-AF65-F5344CB8AC3E}">
        <p14:creationId xmlns:p14="http://schemas.microsoft.com/office/powerpoint/2010/main" val="27207526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5943600"/>
          </a:xfrm>
        </p:spPr>
        <p:txBody>
          <a:bodyPr>
            <a:normAutofit fontScale="77500" lnSpcReduction="20000"/>
          </a:bodyPr>
          <a:lstStyle/>
          <a:p>
            <a:r>
              <a:rPr lang="en-US" dirty="0">
                <a:solidFill>
                  <a:srgbClr val="FF0000"/>
                </a:solidFill>
              </a:rPr>
              <a:t>Amyloid </a:t>
            </a:r>
            <a:r>
              <a:rPr lang="en-US" dirty="0" err="1">
                <a:solidFill>
                  <a:srgbClr val="FF0000"/>
                </a:solidFill>
              </a:rPr>
              <a:t>inflteration</a:t>
            </a:r>
            <a:r>
              <a:rPr lang="en-US" dirty="0">
                <a:solidFill>
                  <a:srgbClr val="FF0000"/>
                </a:solidFill>
              </a:rPr>
              <a:t> </a:t>
            </a:r>
            <a:r>
              <a:rPr lang="en-US" dirty="0"/>
              <a:t>:-</a:t>
            </a:r>
          </a:p>
          <a:p>
            <a:r>
              <a:rPr lang="en-US" dirty="0"/>
              <a:t>   It is  deposition of abnormal </a:t>
            </a:r>
            <a:r>
              <a:rPr lang="en-US" dirty="0" err="1"/>
              <a:t>protenitacious</a:t>
            </a:r>
            <a:r>
              <a:rPr lang="en-US" dirty="0"/>
              <a:t> material that is deposited between cells in many tissue</a:t>
            </a:r>
            <a:r>
              <a:rPr lang="en-US" dirty="0" smtClean="0"/>
              <a:t>. The </a:t>
            </a:r>
            <a:r>
              <a:rPr lang="en-US" dirty="0"/>
              <a:t>chemical nature of amyloid substances is protein polysaccharide which is very soluble in tissue fluid and resistant to enzyme system .Physical nature of amyloid by electron microscope , it is appear largely non branching fibrils widith7-10 </a:t>
            </a:r>
            <a:r>
              <a:rPr lang="en-US" dirty="0" err="1"/>
              <a:t>nm,X</a:t>
            </a:r>
            <a:r>
              <a:rPr lang="en-US" dirty="0"/>
              <a:t>-ray crystallography infrared ,spectroscopic demonstrated characterized pattern describe( α,β-pleated sheet). </a:t>
            </a:r>
          </a:p>
          <a:p>
            <a:r>
              <a:rPr lang="en-US" dirty="0"/>
              <a:t>The </a:t>
            </a:r>
            <a:r>
              <a:rPr lang="en-US" dirty="0" err="1"/>
              <a:t>amyloidiosis</a:t>
            </a:r>
            <a:r>
              <a:rPr lang="en-US" dirty="0"/>
              <a:t> appear due to precipitate of AG +AD reaction of bacteria or bacterial product which is injected in animal and occurs in immune reaction by phagocytosis.</a:t>
            </a:r>
          </a:p>
          <a:p>
            <a:r>
              <a:rPr lang="en-US" dirty="0"/>
              <a:t>These Ab </a:t>
            </a:r>
            <a:r>
              <a:rPr lang="en-US" dirty="0" smtClean="0"/>
              <a:t>associated </a:t>
            </a:r>
            <a:r>
              <a:rPr lang="en-US" dirty="0"/>
              <a:t>with the Gamma globulin fraction of the blood serum.</a:t>
            </a:r>
          </a:p>
          <a:p>
            <a:r>
              <a:rPr lang="en-US" dirty="0" err="1"/>
              <a:t>Amylodiosis</a:t>
            </a:r>
            <a:r>
              <a:rPr lang="en-US" dirty="0"/>
              <a:t> commonly observed in those animals affected with chronic </a:t>
            </a:r>
            <a:r>
              <a:rPr lang="en-US" dirty="0" err="1"/>
              <a:t>suppurative</a:t>
            </a:r>
            <a:r>
              <a:rPr lang="en-US" dirty="0"/>
              <a:t> processes or chronic proliferative diseases such as T.B(tuberculosis).</a:t>
            </a:r>
          </a:p>
          <a:p>
            <a:endParaRPr lang="en-US" dirty="0"/>
          </a:p>
        </p:txBody>
      </p:sp>
    </p:spTree>
    <p:extLst>
      <p:ext uri="{BB962C8B-B14F-4D97-AF65-F5344CB8AC3E}">
        <p14:creationId xmlns:p14="http://schemas.microsoft.com/office/powerpoint/2010/main" val="20038314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r>
              <a:rPr lang="en-US" sz="3600" dirty="0">
                <a:solidFill>
                  <a:srgbClr val="FF0000"/>
                </a:solidFill>
              </a:rPr>
              <a:t>Grossly</a:t>
            </a:r>
            <a:r>
              <a:rPr lang="en-US" dirty="0"/>
              <a:t>: appear brown with </a:t>
            </a:r>
            <a:r>
              <a:rPr lang="en-US" dirty="0" err="1"/>
              <a:t>iodin</a:t>
            </a:r>
            <a:r>
              <a:rPr lang="en-US" dirty="0"/>
              <a:t> and become blue with add </a:t>
            </a:r>
            <a:r>
              <a:rPr lang="en-US" dirty="0" err="1"/>
              <a:t>selphoric</a:t>
            </a:r>
            <a:r>
              <a:rPr lang="en-US" dirty="0"/>
              <a:t> </a:t>
            </a:r>
            <a:r>
              <a:rPr lang="en-US" dirty="0" smtClean="0"/>
              <a:t>acid</a:t>
            </a:r>
          </a:p>
          <a:p>
            <a:endParaRPr lang="en-US" dirty="0"/>
          </a:p>
          <a:p>
            <a:r>
              <a:rPr lang="en-US" dirty="0">
                <a:solidFill>
                  <a:schemeClr val="tx2">
                    <a:lumMod val="60000"/>
                    <a:lumOff val="40000"/>
                  </a:schemeClr>
                </a:solidFill>
              </a:rPr>
              <a:t>Microscopically..</a:t>
            </a:r>
          </a:p>
          <a:p>
            <a:r>
              <a:rPr lang="en-US" dirty="0"/>
              <a:t>Appear  </a:t>
            </a:r>
            <a:r>
              <a:rPr lang="en-US" dirty="0" err="1"/>
              <a:t>eosinophilic</a:t>
            </a:r>
            <a:r>
              <a:rPr lang="en-US" dirty="0"/>
              <a:t> with H and E stain.</a:t>
            </a:r>
          </a:p>
          <a:p>
            <a:r>
              <a:rPr lang="en-US" dirty="0"/>
              <a:t>Amyloid stain  red  by </a:t>
            </a:r>
            <a:r>
              <a:rPr lang="en-US" dirty="0" err="1"/>
              <a:t>congo</a:t>
            </a:r>
            <a:r>
              <a:rPr lang="en-US" dirty="0"/>
              <a:t> red </a:t>
            </a:r>
          </a:p>
          <a:p>
            <a:r>
              <a:rPr lang="en-US" dirty="0"/>
              <a:t>It also demonstrate by metachromatic stain (</a:t>
            </a:r>
            <a:r>
              <a:rPr lang="en-US" dirty="0" err="1"/>
              <a:t>genten</a:t>
            </a:r>
            <a:r>
              <a:rPr lang="en-US" dirty="0"/>
              <a:t> ,methyl, And crystal violet)</a:t>
            </a:r>
          </a:p>
          <a:p>
            <a:endParaRPr lang="en-US" dirty="0"/>
          </a:p>
        </p:txBody>
      </p:sp>
    </p:spTree>
    <p:extLst>
      <p:ext uri="{BB962C8B-B14F-4D97-AF65-F5344CB8AC3E}">
        <p14:creationId xmlns:p14="http://schemas.microsoft.com/office/powerpoint/2010/main" val="3035561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normAutofit lnSpcReduction="10000"/>
          </a:bodyPr>
          <a:lstStyle/>
          <a:p>
            <a:r>
              <a:rPr lang="en-GB" dirty="0" smtClean="0"/>
              <a:t>it must be borne in mind that in health there is a wide range of ‘normality’ e.g. in height, weight, blood and tissue chemical composition etc. It also needs to be appreciated that at cellular level, the cells display wide range of activities within the broad area of health similar to what is seen in diseased cells. Thus, health and disease are not absolute but are considered as relative states</a:t>
            </a:r>
            <a:endParaRPr lang="en-GB" dirty="0"/>
          </a:p>
        </p:txBody>
      </p:sp>
    </p:spTree>
    <p:extLst>
      <p:ext uri="{BB962C8B-B14F-4D97-AF65-F5344CB8AC3E}">
        <p14:creationId xmlns:p14="http://schemas.microsoft.com/office/powerpoint/2010/main" val="4010164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normAutofit fontScale="85000" lnSpcReduction="10000"/>
          </a:bodyPr>
          <a:lstStyle/>
          <a:p>
            <a:r>
              <a:rPr lang="en-GB" dirty="0" smtClean="0"/>
              <a:t>A term commonly confused with disease is illness. While </a:t>
            </a:r>
            <a:r>
              <a:rPr lang="en-GB" dirty="0" smtClean="0">
                <a:solidFill>
                  <a:srgbClr val="FF0000"/>
                </a:solidFill>
              </a:rPr>
              <a:t>disease </a:t>
            </a:r>
            <a:r>
              <a:rPr lang="en-GB" dirty="0" smtClean="0"/>
              <a:t>suggests an entity with a cause, illness is the reaction of the individual to disease in the form of symptoms (complaints of the patient) and physical signs (elicited by the clinician). Though disease and illness are not separable, the study of diseases is done in pathology while the learning and management of </a:t>
            </a:r>
            <a:r>
              <a:rPr lang="en-GB" dirty="0" smtClean="0">
                <a:solidFill>
                  <a:srgbClr val="FF0000"/>
                </a:solidFill>
              </a:rPr>
              <a:t>illnesses</a:t>
            </a:r>
            <a:r>
              <a:rPr lang="en-GB" dirty="0" smtClean="0"/>
              <a:t> is done in wards and clinics. In addition to disease and illness, there are syndromes (meaning running together) characterised by combination of symptoms caused by altered physiologic processes</a:t>
            </a:r>
            <a:endParaRPr lang="en-GB" dirty="0"/>
          </a:p>
        </p:txBody>
      </p:sp>
    </p:spTree>
    <p:extLst>
      <p:ext uri="{BB962C8B-B14F-4D97-AF65-F5344CB8AC3E}">
        <p14:creationId xmlns:p14="http://schemas.microsoft.com/office/powerpoint/2010/main" val="3530234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normAutofit/>
          </a:bodyPr>
          <a:lstStyle/>
          <a:p>
            <a:r>
              <a:rPr lang="en-GB" sz="2000" dirty="0" smtClean="0">
                <a:solidFill>
                  <a:srgbClr val="FF0000"/>
                </a:solidFill>
              </a:rPr>
              <a:t>Patient</a:t>
            </a:r>
            <a:r>
              <a:rPr lang="en-GB" sz="2000" dirty="0" smtClean="0"/>
              <a:t> is the person affected by disease.</a:t>
            </a:r>
          </a:p>
          <a:p>
            <a:r>
              <a:rPr lang="en-GB" sz="2000" dirty="0" smtClean="0">
                <a:solidFill>
                  <a:srgbClr val="FF0000"/>
                </a:solidFill>
              </a:rPr>
              <a:t> Lesions </a:t>
            </a:r>
            <a:r>
              <a:rPr lang="en-GB" sz="2000" dirty="0" smtClean="0"/>
              <a:t>are the characteristic changes in tissues and cells produced by disease in an individual or experimental animal.</a:t>
            </a:r>
          </a:p>
          <a:p>
            <a:r>
              <a:rPr lang="en-GB" sz="2000" dirty="0" smtClean="0">
                <a:solidFill>
                  <a:srgbClr val="FF0000"/>
                </a:solidFill>
              </a:rPr>
              <a:t>pathology</a:t>
            </a:r>
            <a:r>
              <a:rPr lang="en-GB" sz="2000" dirty="0" smtClean="0"/>
              <a:t> is the largest branch of pathology. It is conventionally divided into </a:t>
            </a:r>
          </a:p>
          <a:p>
            <a:r>
              <a:rPr lang="en-GB" sz="2000" dirty="0" smtClean="0">
                <a:solidFill>
                  <a:srgbClr val="FF0000"/>
                </a:solidFill>
              </a:rPr>
              <a:t>General Pathology</a:t>
            </a:r>
            <a:r>
              <a:rPr lang="en-GB" sz="2000" dirty="0" smtClean="0"/>
              <a:t> dealing with general principles of disease, and </a:t>
            </a:r>
          </a:p>
          <a:p>
            <a:r>
              <a:rPr lang="en-GB" sz="2000" dirty="0" smtClean="0">
                <a:solidFill>
                  <a:srgbClr val="FF0000"/>
                </a:solidFill>
              </a:rPr>
              <a:t>Systemic Pathology</a:t>
            </a:r>
            <a:r>
              <a:rPr lang="en-GB" sz="2000" dirty="0" smtClean="0"/>
              <a:t> that includes study of diseases pertaining to the specific organs and body systems.</a:t>
            </a:r>
            <a:endParaRPr lang="en-GB" sz="2000" dirty="0"/>
          </a:p>
        </p:txBody>
      </p:sp>
    </p:spTree>
    <p:extLst>
      <p:ext uri="{BB962C8B-B14F-4D97-AF65-F5344CB8AC3E}">
        <p14:creationId xmlns:p14="http://schemas.microsoft.com/office/powerpoint/2010/main" val="1081363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normAutofit lnSpcReduction="10000"/>
          </a:bodyPr>
          <a:lstStyle/>
          <a:p>
            <a:r>
              <a:rPr lang="en-GB" sz="2000" dirty="0" smtClean="0">
                <a:solidFill>
                  <a:srgbClr val="FF0000"/>
                </a:solidFill>
              </a:rPr>
              <a:t>Surgical pathology</a:t>
            </a:r>
            <a:r>
              <a:rPr lang="en-GB" sz="2000" dirty="0" smtClean="0"/>
              <a:t>. It deals with the study of tissues removed from the living body. It forms the bulk of tissue material for the pathologist and includes study of tissue by paraffin embedding techniques and by frozen section for rapid diagnosis. </a:t>
            </a:r>
          </a:p>
          <a:p>
            <a:r>
              <a:rPr lang="en-GB" sz="2000" dirty="0" smtClean="0"/>
              <a:t> </a:t>
            </a:r>
            <a:r>
              <a:rPr lang="en-GB" sz="2000" dirty="0" smtClean="0">
                <a:solidFill>
                  <a:srgbClr val="FF0000"/>
                </a:solidFill>
              </a:rPr>
              <a:t>Forensic pathology </a:t>
            </a:r>
            <a:r>
              <a:rPr lang="en-GB" sz="2000" dirty="0" smtClean="0"/>
              <a:t>and autopsy work. This includes the study of organs and tissues removed at </a:t>
            </a:r>
            <a:r>
              <a:rPr lang="en-GB" sz="2000" dirty="0" err="1" smtClean="0"/>
              <a:t>postmortem</a:t>
            </a:r>
            <a:r>
              <a:rPr lang="en-GB" sz="2000" dirty="0" smtClean="0"/>
              <a:t> for </a:t>
            </a:r>
            <a:r>
              <a:rPr lang="en-GB" sz="2000" dirty="0" err="1" smtClean="0"/>
              <a:t>medicolegal</a:t>
            </a:r>
            <a:r>
              <a:rPr lang="en-GB" sz="2000" dirty="0" smtClean="0"/>
              <a:t> work and for determining the underlying sequence and cause of death.</a:t>
            </a:r>
          </a:p>
          <a:p>
            <a:r>
              <a:rPr lang="en-GB" sz="2000" dirty="0" smtClean="0">
                <a:solidFill>
                  <a:srgbClr val="FF0000"/>
                </a:solidFill>
              </a:rPr>
              <a:t>HISTOPATHOLOGY</a:t>
            </a:r>
            <a:r>
              <a:rPr lang="en-GB" sz="2000" dirty="0" smtClean="0"/>
              <a:t>. Histopathology, used synonymously with anatomic pathology, pathologic anatomy, or morbid anatomy, is the classic method of study and still the most useful one which has stood the test of time. The study includes structural changes observed by naked eye examination referred to as gross or macroscopic changes, and the changes detected by light and electron microscopy supported by numerous special staining methods including </a:t>
            </a:r>
            <a:r>
              <a:rPr lang="en-GB" sz="2000" dirty="0" err="1" smtClean="0"/>
              <a:t>histochemical</a:t>
            </a:r>
            <a:r>
              <a:rPr lang="en-GB" sz="2000" dirty="0" smtClean="0"/>
              <a:t> and immunological techniques to arrive at the most accurate diagnosis</a:t>
            </a:r>
            <a:endParaRPr lang="en-GB" sz="2000" dirty="0"/>
          </a:p>
        </p:txBody>
      </p:sp>
    </p:spTree>
    <p:extLst>
      <p:ext uri="{BB962C8B-B14F-4D97-AF65-F5344CB8AC3E}">
        <p14:creationId xmlns:p14="http://schemas.microsoft.com/office/powerpoint/2010/main" val="994102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0026"/>
          </a:xfrm>
        </p:spPr>
        <p:txBody>
          <a:bodyPr>
            <a:normAutofit fontScale="90000"/>
          </a:bodyPr>
          <a:lstStyle/>
          <a:p>
            <a:r>
              <a:rPr lang="en-GB" dirty="0" smtClean="0"/>
              <a:t> </a:t>
            </a:r>
            <a:r>
              <a:rPr lang="ar-IQ" dirty="0" smtClean="0"/>
              <a:t> </a:t>
            </a:r>
            <a:endParaRPr lang="en-GB" dirty="0"/>
          </a:p>
        </p:txBody>
      </p:sp>
      <p:sp>
        <p:nvSpPr>
          <p:cNvPr id="3" name="عنصر نائب للمحتوى 2"/>
          <p:cNvSpPr>
            <a:spLocks noGrp="1"/>
          </p:cNvSpPr>
          <p:nvPr>
            <p:ph idx="1"/>
          </p:nvPr>
        </p:nvSpPr>
        <p:spPr>
          <a:xfrm>
            <a:off x="457200" y="620688"/>
            <a:ext cx="8229600" cy="5505475"/>
          </a:xfrm>
        </p:spPr>
        <p:txBody>
          <a:bodyPr>
            <a:normAutofit/>
          </a:bodyPr>
          <a:lstStyle/>
          <a:p>
            <a:r>
              <a:rPr lang="en-GB" sz="2000" dirty="0" smtClean="0">
                <a:solidFill>
                  <a:srgbClr val="FF0000"/>
                </a:solidFill>
              </a:rPr>
              <a:t>Cytopathology</a:t>
            </a:r>
            <a:r>
              <a:rPr lang="en-GB" sz="2000" dirty="0" smtClean="0"/>
              <a:t>. a branch of anatomic pathology, cytopathology has developed as a distinct </a:t>
            </a:r>
            <a:r>
              <a:rPr lang="en-GB" sz="2000" dirty="0" err="1" smtClean="0"/>
              <a:t>subspeciality</a:t>
            </a:r>
            <a:r>
              <a:rPr lang="en-GB" sz="2000" dirty="0" smtClean="0"/>
              <a:t> in recent times. It includes study of cells shed off from the lesions (</a:t>
            </a:r>
            <a:r>
              <a:rPr lang="en-GB" sz="2000" dirty="0" err="1" smtClean="0"/>
              <a:t>exfoliative</a:t>
            </a:r>
            <a:r>
              <a:rPr lang="en-GB" sz="2000" dirty="0" smtClean="0"/>
              <a:t> cytology) and fine-needle aspiration cytology (FNAC) of superficial and deep-seated lesions for diagnosis .</a:t>
            </a:r>
          </a:p>
          <a:p>
            <a:r>
              <a:rPr lang="en-GB" sz="2000" dirty="0" smtClean="0">
                <a:solidFill>
                  <a:srgbClr val="FF0000"/>
                </a:solidFill>
              </a:rPr>
              <a:t>HAEMATOLOGY. </a:t>
            </a:r>
            <a:r>
              <a:rPr lang="en-GB" sz="2000" dirty="0" smtClean="0"/>
              <a:t>Haematology deals with the diseases of blood. It includes laboratory haematology and clinical haematology; the latter covers the management of patient as well.</a:t>
            </a:r>
          </a:p>
          <a:p>
            <a:r>
              <a:rPr lang="en-GB" sz="2000" dirty="0" smtClean="0"/>
              <a:t>. </a:t>
            </a:r>
            <a:r>
              <a:rPr lang="en-GB" sz="2000" dirty="0" smtClean="0">
                <a:solidFill>
                  <a:srgbClr val="FF0000"/>
                </a:solidFill>
              </a:rPr>
              <a:t>CHEMICAL PATHOLOGY</a:t>
            </a:r>
            <a:r>
              <a:rPr lang="en-GB" sz="2000" dirty="0" smtClean="0"/>
              <a:t>. Analysis of biochemical constituents of blood, urine, semen, CSF and other body fluids is included in this branch of pathology. </a:t>
            </a:r>
          </a:p>
          <a:p>
            <a:r>
              <a:rPr lang="en-GB" sz="2000" dirty="0" smtClean="0">
                <a:solidFill>
                  <a:srgbClr val="FF0000"/>
                </a:solidFill>
              </a:rPr>
              <a:t>IMMUNOLOGY.</a:t>
            </a:r>
            <a:r>
              <a:rPr lang="en-GB" sz="2000" dirty="0" smtClean="0"/>
              <a:t> Detection of abnormalities in the immune system of the body comprises immunology and immunopathology</a:t>
            </a:r>
          </a:p>
          <a:p>
            <a:r>
              <a:rPr lang="en-GB" sz="2000" dirty="0" smtClean="0">
                <a:solidFill>
                  <a:srgbClr val="FF0000"/>
                </a:solidFill>
              </a:rPr>
              <a:t>EXPERIMENTAL PATHOLOGY</a:t>
            </a:r>
            <a:r>
              <a:rPr lang="en-GB" sz="2000" dirty="0" smtClean="0"/>
              <a:t>. This is defined as production of disease in the experimental animal and its study. </a:t>
            </a:r>
            <a:endParaRPr lang="en-GB" sz="2000" dirty="0"/>
          </a:p>
        </p:txBody>
      </p:sp>
    </p:spTree>
    <p:extLst>
      <p:ext uri="{BB962C8B-B14F-4D97-AF65-F5344CB8AC3E}">
        <p14:creationId xmlns:p14="http://schemas.microsoft.com/office/powerpoint/2010/main" val="3356335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3000"/>
            <a:ext cx="8229600" cy="5181600"/>
          </a:xfrm>
        </p:spPr>
        <p:txBody>
          <a:bodyPr>
            <a:noAutofit/>
          </a:bodyPr>
          <a:lstStyle/>
          <a:p>
            <a:r>
              <a:rPr lang="en-US" sz="2400" dirty="0"/>
              <a:t> </a:t>
            </a:r>
            <a:r>
              <a:rPr lang="en-US" sz="2400" dirty="0" err="1" smtClean="0">
                <a:solidFill>
                  <a:srgbClr val="FF0000"/>
                </a:solidFill>
              </a:rPr>
              <a:t>Pathogenes</a:t>
            </a:r>
            <a:r>
              <a:rPr lang="en-GB" sz="2400" dirty="0" smtClean="0">
                <a:solidFill>
                  <a:srgbClr val="FF0000"/>
                </a:solidFill>
              </a:rPr>
              <a:t>is</a:t>
            </a:r>
            <a:r>
              <a:rPr lang="en-US" sz="2400" dirty="0" smtClean="0">
                <a:solidFill>
                  <a:srgbClr val="FF0000"/>
                </a:solidFill>
              </a:rPr>
              <a:t> </a:t>
            </a:r>
            <a:r>
              <a:rPr lang="en-US" sz="2400" dirty="0"/>
              <a:t>: is refers to the steps in the </a:t>
            </a:r>
            <a:r>
              <a:rPr lang="en-US" sz="2400" dirty="0" smtClean="0"/>
              <a:t> mechanisms  or development </a:t>
            </a:r>
            <a:r>
              <a:rPr lang="en-US" sz="2400" dirty="0"/>
              <a:t>of disease. It describes how etiologic factors trigger cellular and molecular changes that give rise to the specific functional and structural abnormalities that characterize the </a:t>
            </a:r>
            <a:r>
              <a:rPr lang="en-US" sz="2400" dirty="0" smtClean="0"/>
              <a:t>disease, </a:t>
            </a:r>
            <a:r>
              <a:rPr lang="en-US" sz="2400" dirty="0"/>
              <a:t>pathogenesis describes how a disease </a:t>
            </a:r>
            <a:r>
              <a:rPr lang="en-US" sz="2400" dirty="0" smtClean="0"/>
              <a:t>develops.</a:t>
            </a:r>
          </a:p>
          <a:p>
            <a:r>
              <a:rPr lang="en-US" sz="2400" dirty="0">
                <a:solidFill>
                  <a:srgbClr val="FF0000"/>
                </a:solidFill>
              </a:rPr>
              <a:t>A disease </a:t>
            </a:r>
            <a:r>
              <a:rPr lang="en-US" sz="2400" dirty="0"/>
              <a:t>:  is a condition in which the presence of an abnormality of the body causes a loss of normal health</a:t>
            </a:r>
            <a:r>
              <a:rPr lang="en-US" sz="2400" dirty="0" smtClean="0"/>
              <a:t>.</a:t>
            </a:r>
          </a:p>
          <a:p>
            <a:r>
              <a:rPr lang="en-US" sz="2400" dirty="0">
                <a:solidFill>
                  <a:srgbClr val="FF0000"/>
                </a:solidFill>
              </a:rPr>
              <a:t>Lesions</a:t>
            </a:r>
            <a:r>
              <a:rPr lang="en-US" sz="2400" dirty="0"/>
              <a:t> :  are the </a:t>
            </a:r>
            <a:r>
              <a:rPr lang="en-US" sz="2400" dirty="0" smtClean="0"/>
              <a:t>changes </a:t>
            </a:r>
            <a:r>
              <a:rPr lang="en-US" sz="2400" dirty="0"/>
              <a:t>in tissues and cells produced by disease in an individual or experimental animal. A lesion is the structural or functional abnormality responsible for </a:t>
            </a:r>
            <a:r>
              <a:rPr lang="en-US" sz="2400" dirty="0" smtClean="0"/>
              <a:t>ill.</a:t>
            </a:r>
            <a:endParaRPr lang="en-US" sz="2400" dirty="0"/>
          </a:p>
          <a:p>
            <a:endParaRPr lang="en-US" sz="2400" dirty="0"/>
          </a:p>
          <a:p>
            <a:endParaRPr lang="en-US" sz="2400" dirty="0"/>
          </a:p>
        </p:txBody>
      </p:sp>
    </p:spTree>
    <p:extLst>
      <p:ext uri="{BB962C8B-B14F-4D97-AF65-F5344CB8AC3E}">
        <p14:creationId xmlns:p14="http://schemas.microsoft.com/office/powerpoint/2010/main" val="2568687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2701</Words>
  <Application>Microsoft Office PowerPoint</Application>
  <PresentationFormat>عرض على الشاشة (3:4)‏</PresentationFormat>
  <Paragraphs>134</Paragraphs>
  <Slides>37</Slides>
  <Notes>0</Notes>
  <HiddenSlides>0</HiddenSlides>
  <MMClips>0</MMClips>
  <ScaleCrop>false</ScaleCrop>
  <HeadingPairs>
    <vt:vector size="4" baseType="variant">
      <vt:variant>
        <vt:lpstr>نسق</vt:lpstr>
      </vt:variant>
      <vt:variant>
        <vt:i4>1</vt:i4>
      </vt:variant>
      <vt:variant>
        <vt:lpstr>عناوين الشرائح</vt:lpstr>
      </vt:variant>
      <vt:variant>
        <vt:i4>37</vt:i4>
      </vt:variant>
    </vt:vector>
  </HeadingPairs>
  <TitlesOfParts>
    <vt:vector size="38" baseType="lpstr">
      <vt:lpstr>نسق Office</vt:lpstr>
      <vt:lpstr>Introduction and degeneration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vt:lpstr>
      <vt:lpstr>عرض تقديمي في PowerPoint</vt:lpstr>
      <vt:lpstr>عرض تقديمي في PowerPoint</vt:lpstr>
      <vt:lpstr>Cell injury</vt:lpstr>
      <vt:lpstr>عرض تقديمي في PowerPoint</vt:lpstr>
      <vt:lpstr>Causes of cell injury </vt:lpstr>
      <vt:lpstr>Hypoxia and ischaemia</vt:lpstr>
      <vt:lpstr>عرض تقديمي في PowerPoint</vt:lpstr>
      <vt:lpstr>عرض تقديمي في PowerPoint</vt:lpstr>
      <vt:lpstr>عرض تقديمي في PowerPoint</vt:lpstr>
      <vt:lpstr>عرض تقديمي في PowerPoint</vt:lpstr>
      <vt:lpstr>Type of cell injury</vt:lpstr>
      <vt:lpstr>عرض تقديمي في PowerPoint</vt:lpstr>
      <vt:lpstr>Type of degeneration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Causes of fatty changes</vt:lpstr>
      <vt:lpstr>عرض تقديمي في PowerPoint</vt:lpstr>
      <vt:lpstr>4.Mucinous and myxomatous degeneration </vt:lpstr>
      <vt:lpstr>عرض تقديمي في PowerPoint</vt:lpstr>
      <vt:lpstr>5. Hyaline degeneration </vt:lpstr>
      <vt:lpstr>عرض تقديمي في PowerPoint</vt:lpstr>
      <vt:lpstr>6.Amyloidosis </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13</cp:revision>
  <dcterms:created xsi:type="dcterms:W3CDTF">2022-10-01T14:12:56Z</dcterms:created>
  <dcterms:modified xsi:type="dcterms:W3CDTF">2022-10-10T15:11:43Z</dcterms:modified>
</cp:coreProperties>
</file>